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6" r:id="rId22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4595" autoAdjust="0"/>
  </p:normalViewPr>
  <p:slideViewPr>
    <p:cSldViewPr>
      <p:cViewPr varScale="1">
        <p:scale>
          <a:sx n="42" d="100"/>
          <a:sy n="42" d="100"/>
        </p:scale>
        <p:origin x="-6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AF913-873B-4C42-8285-46ECE94939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40DFA49-67AB-47EC-B16B-01FD5E91EC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Sujetos titulares de derechos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Grupos étnicos reconocidos en Colombia: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comunidades negras/afro colombianas,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los pueblos indígenas y los </a:t>
          </a:r>
          <a:r>
            <a:rPr kumimoji="0" lang="es-CO" b="0" i="0" u="none" strike="noStrike" cap="none" normalizeH="0" baseline="0" dirty="0" err="1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rom</a:t>
          </a:r>
          <a:endParaRPr kumimoji="0" lang="es-CO" b="0" i="0" u="none" strike="noStrike" cap="none" normalizeH="0" baseline="0" dirty="0" smtClean="0">
            <a:ln>
              <a:noFill/>
            </a:ln>
            <a:solidFill>
              <a:srgbClr val="333300"/>
            </a:solidFill>
            <a:effectLst/>
            <a:latin typeface="Comic Sans MS" pitchFamily="66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rgbClr val="333300"/>
            </a:solidFill>
            <a:effectLst/>
            <a:cs typeface="Arial" charset="0"/>
          </a:endParaRPr>
        </a:p>
      </dgm:t>
    </dgm:pt>
    <dgm:pt modelId="{EB78592C-1D28-4F24-BA78-56483C118CC1}" type="parTrans" cxnId="{E408AC35-DB67-4800-A179-54F313BC7FEB}">
      <dgm:prSet/>
      <dgm:spPr/>
      <dgm:t>
        <a:bodyPr/>
        <a:lstStyle/>
        <a:p>
          <a:endParaRPr lang="es-CO"/>
        </a:p>
      </dgm:t>
    </dgm:pt>
    <dgm:pt modelId="{77C627F8-7F7B-4FBF-AD1D-99DE2AC56D71}" type="sibTrans" cxnId="{E408AC35-DB67-4800-A179-54F313BC7FEB}">
      <dgm:prSet/>
      <dgm:spPr/>
      <dgm:t>
        <a:bodyPr/>
        <a:lstStyle/>
        <a:p>
          <a:endParaRPr lang="es-CO"/>
        </a:p>
      </dgm:t>
    </dgm:pt>
    <dgm:pt modelId="{5786DCF1-FDEA-4565-96F3-653A995FC9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Derechos reconocidos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Derechos  y libertades fundamentales: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Identidad e integridad cultural,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  participación, autonomía, territorio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rgbClr val="333300"/>
            </a:solidFill>
            <a:effectLst/>
            <a:latin typeface="Comic Sans MS" pitchFamily="66" charset="0"/>
            <a:cs typeface="Arial" charset="0"/>
          </a:endParaRPr>
        </a:p>
      </dgm:t>
    </dgm:pt>
    <dgm:pt modelId="{8D56FAF6-EB1E-4967-9A81-B244E5F21E7E}" type="parTrans" cxnId="{562EE90A-2A1E-40C0-90CB-44A4F8DE7B95}">
      <dgm:prSet/>
      <dgm:spPr/>
      <dgm:t>
        <a:bodyPr/>
        <a:lstStyle/>
        <a:p>
          <a:endParaRPr lang="es-CO"/>
        </a:p>
      </dgm:t>
    </dgm:pt>
    <dgm:pt modelId="{906C93EF-319C-45FB-B1F3-220952C336A9}" type="sibTrans" cxnId="{562EE90A-2A1E-40C0-90CB-44A4F8DE7B95}">
      <dgm:prSet/>
      <dgm:spPr/>
      <dgm:t>
        <a:bodyPr/>
        <a:lstStyle/>
        <a:p>
          <a:endParaRPr lang="es-CO"/>
        </a:p>
      </dgm:t>
    </dgm:pt>
    <dgm:pt modelId="{A326C1EF-0CC7-4BC6-8587-F3CB768988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Ámbitos de aplicación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Civil y político – individuales –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Económicos sociales y culturales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de los pueblos o específicos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rgbClr val="333300"/>
            </a:solidFill>
            <a:effectLst/>
            <a:latin typeface="Comic Sans MS" pitchFamily="66" charset="0"/>
            <a:cs typeface="Arial" charset="0"/>
          </a:endParaRPr>
        </a:p>
      </dgm:t>
    </dgm:pt>
    <dgm:pt modelId="{DD0FA5C0-DDE1-4481-9B6A-27F31BCA0BF1}" type="parTrans" cxnId="{CE38B0FD-DAC5-4416-A42A-FEB21BF86F4E}">
      <dgm:prSet/>
      <dgm:spPr/>
      <dgm:t>
        <a:bodyPr/>
        <a:lstStyle/>
        <a:p>
          <a:endParaRPr lang="es-CO"/>
        </a:p>
      </dgm:t>
    </dgm:pt>
    <dgm:pt modelId="{DE237956-73D6-4028-8E81-7B4D21A9BF62}" type="sibTrans" cxnId="{CE38B0FD-DAC5-4416-A42A-FEB21BF86F4E}">
      <dgm:prSet/>
      <dgm:spPr/>
      <dgm:t>
        <a:bodyPr/>
        <a:lstStyle/>
        <a:p>
          <a:endParaRPr lang="es-CO"/>
        </a:p>
      </dgm:t>
    </dgm:pt>
    <dgm:pt modelId="{FF715536-3396-4689-81A8-924100EEF4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Sujetos titulares de obligaciones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Estado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Comic Sans MS" pitchFamily="66" charset="0"/>
              <a:cs typeface="Arial" charset="0"/>
            </a:rPr>
            <a:t>Instituciones, entes territoriales.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rgbClr val="333300"/>
            </a:solidFill>
            <a:effectLst/>
            <a:latin typeface="Comic Sans MS" pitchFamily="66" charset="0"/>
            <a:cs typeface="Arial" charset="0"/>
          </a:endParaRPr>
        </a:p>
      </dgm:t>
    </dgm:pt>
    <dgm:pt modelId="{DE4BDCBF-5556-4B3F-A620-72F4BB5DF1CF}" type="parTrans" cxnId="{BD5C88E1-6E76-426E-8A00-0E2B6260A6D9}">
      <dgm:prSet/>
      <dgm:spPr/>
      <dgm:t>
        <a:bodyPr/>
        <a:lstStyle/>
        <a:p>
          <a:endParaRPr lang="es-CO"/>
        </a:p>
      </dgm:t>
    </dgm:pt>
    <dgm:pt modelId="{409C6C98-42A2-422B-A224-1553D626066B}" type="sibTrans" cxnId="{BD5C88E1-6E76-426E-8A00-0E2B6260A6D9}">
      <dgm:prSet/>
      <dgm:spPr/>
      <dgm:t>
        <a:bodyPr/>
        <a:lstStyle/>
        <a:p>
          <a:endParaRPr lang="es-CO"/>
        </a:p>
      </dgm:t>
    </dgm:pt>
    <dgm:pt modelId="{958790E7-32D5-4C3A-BEC3-8F5FFDE319CF}" type="pres">
      <dgm:prSet presAssocID="{4FEAF913-873B-4C42-8285-46ECE94939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68DB23-04FE-4AFD-BF3C-270BDE1E219A}" type="pres">
      <dgm:prSet presAssocID="{340DFA49-67AB-47EC-B16B-01FD5E91ECCF}" presName="hierRoot1" presStyleCnt="0">
        <dgm:presLayoutVars>
          <dgm:hierBranch val="hang"/>
        </dgm:presLayoutVars>
      </dgm:prSet>
      <dgm:spPr/>
    </dgm:pt>
    <dgm:pt modelId="{42D07C5E-10AE-4375-8FAE-9642950F6F2A}" type="pres">
      <dgm:prSet presAssocID="{340DFA49-67AB-47EC-B16B-01FD5E91ECCF}" presName="rootComposite1" presStyleCnt="0"/>
      <dgm:spPr/>
    </dgm:pt>
    <dgm:pt modelId="{10522026-7319-49D8-ACA8-669BF922B04F}" type="pres">
      <dgm:prSet presAssocID="{340DFA49-67AB-47EC-B16B-01FD5E91ECC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D68D0A1-1DA7-41CA-9B7E-50C55ADE591F}" type="pres">
      <dgm:prSet presAssocID="{340DFA49-67AB-47EC-B16B-01FD5E91ECCF}" presName="rootConnector1" presStyleLbl="node1" presStyleIdx="0" presStyleCnt="0"/>
      <dgm:spPr/>
      <dgm:t>
        <a:bodyPr/>
        <a:lstStyle/>
        <a:p>
          <a:endParaRPr lang="es-CO"/>
        </a:p>
      </dgm:t>
    </dgm:pt>
    <dgm:pt modelId="{71267C6D-34CD-487F-9F63-2726C9D1674F}" type="pres">
      <dgm:prSet presAssocID="{340DFA49-67AB-47EC-B16B-01FD5E91ECCF}" presName="hierChild2" presStyleCnt="0"/>
      <dgm:spPr/>
    </dgm:pt>
    <dgm:pt modelId="{2C065003-159B-432D-9BD5-786F1E8F0D89}" type="pres">
      <dgm:prSet presAssocID="{8D56FAF6-EB1E-4967-9A81-B244E5F21E7E}" presName="Name48" presStyleLbl="parChTrans1D2" presStyleIdx="0" presStyleCnt="3"/>
      <dgm:spPr/>
      <dgm:t>
        <a:bodyPr/>
        <a:lstStyle/>
        <a:p>
          <a:endParaRPr lang="es-CO"/>
        </a:p>
      </dgm:t>
    </dgm:pt>
    <dgm:pt modelId="{EFABD7D5-AD2C-46E3-8EC9-634D644A4685}" type="pres">
      <dgm:prSet presAssocID="{5786DCF1-FDEA-4565-96F3-653A995FC940}" presName="hierRoot2" presStyleCnt="0">
        <dgm:presLayoutVars>
          <dgm:hierBranch/>
        </dgm:presLayoutVars>
      </dgm:prSet>
      <dgm:spPr/>
    </dgm:pt>
    <dgm:pt modelId="{13445DEE-625B-44BB-9A13-FDB85E214E95}" type="pres">
      <dgm:prSet presAssocID="{5786DCF1-FDEA-4565-96F3-653A995FC940}" presName="rootComposite" presStyleCnt="0"/>
      <dgm:spPr/>
    </dgm:pt>
    <dgm:pt modelId="{232365D4-7490-45CC-963B-4E6B0C48E5B7}" type="pres">
      <dgm:prSet presAssocID="{5786DCF1-FDEA-4565-96F3-653A995FC94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B32E890-76BA-431A-99E6-C5C5FE36E276}" type="pres">
      <dgm:prSet presAssocID="{5786DCF1-FDEA-4565-96F3-653A995FC940}" presName="rootConnector" presStyleLbl="node2" presStyleIdx="0" presStyleCnt="3"/>
      <dgm:spPr/>
      <dgm:t>
        <a:bodyPr/>
        <a:lstStyle/>
        <a:p>
          <a:endParaRPr lang="es-CO"/>
        </a:p>
      </dgm:t>
    </dgm:pt>
    <dgm:pt modelId="{E144C883-3A72-4639-8399-34E9518516B4}" type="pres">
      <dgm:prSet presAssocID="{5786DCF1-FDEA-4565-96F3-653A995FC940}" presName="hierChild4" presStyleCnt="0"/>
      <dgm:spPr/>
    </dgm:pt>
    <dgm:pt modelId="{FD41CD95-93C9-453B-9F1A-2C80720E85EB}" type="pres">
      <dgm:prSet presAssocID="{5786DCF1-FDEA-4565-96F3-653A995FC940}" presName="hierChild5" presStyleCnt="0"/>
      <dgm:spPr/>
    </dgm:pt>
    <dgm:pt modelId="{56DE8277-5FD7-4319-8613-EACB34055AA4}" type="pres">
      <dgm:prSet presAssocID="{DD0FA5C0-DDE1-4481-9B6A-27F31BCA0BF1}" presName="Name48" presStyleLbl="parChTrans1D2" presStyleIdx="1" presStyleCnt="3"/>
      <dgm:spPr/>
      <dgm:t>
        <a:bodyPr/>
        <a:lstStyle/>
        <a:p>
          <a:endParaRPr lang="es-CO"/>
        </a:p>
      </dgm:t>
    </dgm:pt>
    <dgm:pt modelId="{A9F68C82-3603-4ADC-BC22-BB24CB36BCDA}" type="pres">
      <dgm:prSet presAssocID="{A326C1EF-0CC7-4BC6-8587-F3CB7689884C}" presName="hierRoot2" presStyleCnt="0">
        <dgm:presLayoutVars>
          <dgm:hierBranch/>
        </dgm:presLayoutVars>
      </dgm:prSet>
      <dgm:spPr/>
    </dgm:pt>
    <dgm:pt modelId="{2F1F56F0-3A6E-4316-9188-17E8B3BD3010}" type="pres">
      <dgm:prSet presAssocID="{A326C1EF-0CC7-4BC6-8587-F3CB7689884C}" presName="rootComposite" presStyleCnt="0"/>
      <dgm:spPr/>
    </dgm:pt>
    <dgm:pt modelId="{F039137D-2BC3-430E-B21F-DBD26D911A67}" type="pres">
      <dgm:prSet presAssocID="{A326C1EF-0CC7-4BC6-8587-F3CB7689884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1E69283-2750-4B4F-B67C-63AD7E4BAB71}" type="pres">
      <dgm:prSet presAssocID="{A326C1EF-0CC7-4BC6-8587-F3CB7689884C}" presName="rootConnector" presStyleLbl="node2" presStyleIdx="1" presStyleCnt="3"/>
      <dgm:spPr/>
      <dgm:t>
        <a:bodyPr/>
        <a:lstStyle/>
        <a:p>
          <a:endParaRPr lang="es-CO"/>
        </a:p>
      </dgm:t>
    </dgm:pt>
    <dgm:pt modelId="{EAC69D48-1BBE-4428-BE17-795EEE3B42FE}" type="pres">
      <dgm:prSet presAssocID="{A326C1EF-0CC7-4BC6-8587-F3CB7689884C}" presName="hierChild4" presStyleCnt="0"/>
      <dgm:spPr/>
    </dgm:pt>
    <dgm:pt modelId="{A2267235-DDA9-4922-82BB-105CAF885ECC}" type="pres">
      <dgm:prSet presAssocID="{A326C1EF-0CC7-4BC6-8587-F3CB7689884C}" presName="hierChild5" presStyleCnt="0"/>
      <dgm:spPr/>
    </dgm:pt>
    <dgm:pt modelId="{578ACA77-DE8C-4D6A-ACED-68D0458FCDFD}" type="pres">
      <dgm:prSet presAssocID="{DE4BDCBF-5556-4B3F-A620-72F4BB5DF1CF}" presName="Name48" presStyleLbl="parChTrans1D2" presStyleIdx="2" presStyleCnt="3"/>
      <dgm:spPr/>
      <dgm:t>
        <a:bodyPr/>
        <a:lstStyle/>
        <a:p>
          <a:endParaRPr lang="es-CO"/>
        </a:p>
      </dgm:t>
    </dgm:pt>
    <dgm:pt modelId="{7ACBAA72-F011-45F7-A846-1969BDB6AC3D}" type="pres">
      <dgm:prSet presAssocID="{FF715536-3396-4689-81A8-924100EEF452}" presName="hierRoot2" presStyleCnt="0">
        <dgm:presLayoutVars>
          <dgm:hierBranch/>
        </dgm:presLayoutVars>
      </dgm:prSet>
      <dgm:spPr/>
    </dgm:pt>
    <dgm:pt modelId="{6B9673D8-632A-4F3A-A747-59AA7AAC77C4}" type="pres">
      <dgm:prSet presAssocID="{FF715536-3396-4689-81A8-924100EEF452}" presName="rootComposite" presStyleCnt="0"/>
      <dgm:spPr/>
    </dgm:pt>
    <dgm:pt modelId="{F56F08CF-3123-4337-9C8D-CA8CFBEA3D1E}" type="pres">
      <dgm:prSet presAssocID="{FF715536-3396-4689-81A8-924100EEF45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898D8FF-296C-442B-96F9-C7E31C99164C}" type="pres">
      <dgm:prSet presAssocID="{FF715536-3396-4689-81A8-924100EEF452}" presName="rootConnector" presStyleLbl="node2" presStyleIdx="2" presStyleCnt="3"/>
      <dgm:spPr/>
      <dgm:t>
        <a:bodyPr/>
        <a:lstStyle/>
        <a:p>
          <a:endParaRPr lang="es-CO"/>
        </a:p>
      </dgm:t>
    </dgm:pt>
    <dgm:pt modelId="{9CCB4C6E-17FA-4079-9987-2B19A1E3A15A}" type="pres">
      <dgm:prSet presAssocID="{FF715536-3396-4689-81A8-924100EEF452}" presName="hierChild4" presStyleCnt="0"/>
      <dgm:spPr/>
    </dgm:pt>
    <dgm:pt modelId="{86EC0999-31E0-452B-A124-1EDB25B31FB0}" type="pres">
      <dgm:prSet presAssocID="{FF715536-3396-4689-81A8-924100EEF452}" presName="hierChild5" presStyleCnt="0"/>
      <dgm:spPr/>
    </dgm:pt>
    <dgm:pt modelId="{8B42E3A4-C2E2-4699-B583-DDD1B4574A11}" type="pres">
      <dgm:prSet presAssocID="{340DFA49-67AB-47EC-B16B-01FD5E91ECCF}" presName="hierChild3" presStyleCnt="0"/>
      <dgm:spPr/>
    </dgm:pt>
  </dgm:ptLst>
  <dgm:cxnLst>
    <dgm:cxn modelId="{91293FF8-CD8E-4104-8441-AFFD64895110}" type="presOf" srcId="{FF715536-3396-4689-81A8-924100EEF452}" destId="{9898D8FF-296C-442B-96F9-C7E31C99164C}" srcOrd="1" destOrd="0" presId="urn:microsoft.com/office/officeart/2005/8/layout/orgChart1"/>
    <dgm:cxn modelId="{C4122073-FE38-4B3B-9D66-72595586753C}" type="presOf" srcId="{8D56FAF6-EB1E-4967-9A81-B244E5F21E7E}" destId="{2C065003-159B-432D-9BD5-786F1E8F0D89}" srcOrd="0" destOrd="0" presId="urn:microsoft.com/office/officeart/2005/8/layout/orgChart1"/>
    <dgm:cxn modelId="{CE38B0FD-DAC5-4416-A42A-FEB21BF86F4E}" srcId="{340DFA49-67AB-47EC-B16B-01FD5E91ECCF}" destId="{A326C1EF-0CC7-4BC6-8587-F3CB7689884C}" srcOrd="1" destOrd="0" parTransId="{DD0FA5C0-DDE1-4481-9B6A-27F31BCA0BF1}" sibTransId="{DE237956-73D6-4028-8E81-7B4D21A9BF62}"/>
    <dgm:cxn modelId="{81343083-D393-42A5-A874-DEDC209B4622}" type="presOf" srcId="{5786DCF1-FDEA-4565-96F3-653A995FC940}" destId="{232365D4-7490-45CC-963B-4E6B0C48E5B7}" srcOrd="0" destOrd="0" presId="urn:microsoft.com/office/officeart/2005/8/layout/orgChart1"/>
    <dgm:cxn modelId="{1703E6EC-F8EE-47B7-AC53-487130DB8EE4}" type="presOf" srcId="{340DFA49-67AB-47EC-B16B-01FD5E91ECCF}" destId="{8D68D0A1-1DA7-41CA-9B7E-50C55ADE591F}" srcOrd="1" destOrd="0" presId="urn:microsoft.com/office/officeart/2005/8/layout/orgChart1"/>
    <dgm:cxn modelId="{7B18025B-7B7F-479F-9F5E-C26F31A619DC}" type="presOf" srcId="{A326C1EF-0CC7-4BC6-8587-F3CB7689884C}" destId="{A1E69283-2750-4B4F-B67C-63AD7E4BAB71}" srcOrd="1" destOrd="0" presId="urn:microsoft.com/office/officeart/2005/8/layout/orgChart1"/>
    <dgm:cxn modelId="{4C197676-9510-4493-8002-A8C6C56C2D43}" type="presOf" srcId="{DE4BDCBF-5556-4B3F-A620-72F4BB5DF1CF}" destId="{578ACA77-DE8C-4D6A-ACED-68D0458FCDFD}" srcOrd="0" destOrd="0" presId="urn:microsoft.com/office/officeart/2005/8/layout/orgChart1"/>
    <dgm:cxn modelId="{CD5B1467-7D4C-49EC-9438-191826BEC516}" type="presOf" srcId="{A326C1EF-0CC7-4BC6-8587-F3CB7689884C}" destId="{F039137D-2BC3-430E-B21F-DBD26D911A67}" srcOrd="0" destOrd="0" presId="urn:microsoft.com/office/officeart/2005/8/layout/orgChart1"/>
    <dgm:cxn modelId="{0C0A4B28-4B71-4389-8E0E-83EDBCE0ADA4}" type="presOf" srcId="{DD0FA5C0-DDE1-4481-9B6A-27F31BCA0BF1}" destId="{56DE8277-5FD7-4319-8613-EACB34055AA4}" srcOrd="0" destOrd="0" presId="urn:microsoft.com/office/officeart/2005/8/layout/orgChart1"/>
    <dgm:cxn modelId="{DAB69889-BEB3-4DC0-B44A-B49D32E46925}" type="presOf" srcId="{4FEAF913-873B-4C42-8285-46ECE9493978}" destId="{958790E7-32D5-4C3A-BEC3-8F5FFDE319CF}" srcOrd="0" destOrd="0" presId="urn:microsoft.com/office/officeart/2005/8/layout/orgChart1"/>
    <dgm:cxn modelId="{DDF62D09-4BEE-4910-908D-386AA04F6678}" type="presOf" srcId="{5786DCF1-FDEA-4565-96F3-653A995FC940}" destId="{CB32E890-76BA-431A-99E6-C5C5FE36E276}" srcOrd="1" destOrd="0" presId="urn:microsoft.com/office/officeart/2005/8/layout/orgChart1"/>
    <dgm:cxn modelId="{E5E5E8D0-6C48-4366-9928-B46C2E55D2E0}" type="presOf" srcId="{340DFA49-67AB-47EC-B16B-01FD5E91ECCF}" destId="{10522026-7319-49D8-ACA8-669BF922B04F}" srcOrd="0" destOrd="0" presId="urn:microsoft.com/office/officeart/2005/8/layout/orgChart1"/>
    <dgm:cxn modelId="{089C030B-333E-4461-9763-E0CAF12D3211}" type="presOf" srcId="{FF715536-3396-4689-81A8-924100EEF452}" destId="{F56F08CF-3123-4337-9C8D-CA8CFBEA3D1E}" srcOrd="0" destOrd="0" presId="urn:microsoft.com/office/officeart/2005/8/layout/orgChart1"/>
    <dgm:cxn modelId="{E408AC35-DB67-4800-A179-54F313BC7FEB}" srcId="{4FEAF913-873B-4C42-8285-46ECE9493978}" destId="{340DFA49-67AB-47EC-B16B-01FD5E91ECCF}" srcOrd="0" destOrd="0" parTransId="{EB78592C-1D28-4F24-BA78-56483C118CC1}" sibTransId="{77C627F8-7F7B-4FBF-AD1D-99DE2AC56D71}"/>
    <dgm:cxn modelId="{BD5C88E1-6E76-426E-8A00-0E2B6260A6D9}" srcId="{340DFA49-67AB-47EC-B16B-01FD5E91ECCF}" destId="{FF715536-3396-4689-81A8-924100EEF452}" srcOrd="2" destOrd="0" parTransId="{DE4BDCBF-5556-4B3F-A620-72F4BB5DF1CF}" sibTransId="{409C6C98-42A2-422B-A224-1553D626066B}"/>
    <dgm:cxn modelId="{562EE90A-2A1E-40C0-90CB-44A4F8DE7B95}" srcId="{340DFA49-67AB-47EC-B16B-01FD5E91ECCF}" destId="{5786DCF1-FDEA-4565-96F3-653A995FC940}" srcOrd="0" destOrd="0" parTransId="{8D56FAF6-EB1E-4967-9A81-B244E5F21E7E}" sibTransId="{906C93EF-319C-45FB-B1F3-220952C336A9}"/>
    <dgm:cxn modelId="{795F918D-DFAF-431E-8D9F-96A48B23EC87}" type="presParOf" srcId="{958790E7-32D5-4C3A-BEC3-8F5FFDE319CF}" destId="{8268DB23-04FE-4AFD-BF3C-270BDE1E219A}" srcOrd="0" destOrd="0" presId="urn:microsoft.com/office/officeart/2005/8/layout/orgChart1"/>
    <dgm:cxn modelId="{C67D1946-85BF-4B16-AA6F-5F84BE27037F}" type="presParOf" srcId="{8268DB23-04FE-4AFD-BF3C-270BDE1E219A}" destId="{42D07C5E-10AE-4375-8FAE-9642950F6F2A}" srcOrd="0" destOrd="0" presId="urn:microsoft.com/office/officeart/2005/8/layout/orgChart1"/>
    <dgm:cxn modelId="{CC5B961D-FD2B-48C9-A752-1987F8C705AE}" type="presParOf" srcId="{42D07C5E-10AE-4375-8FAE-9642950F6F2A}" destId="{10522026-7319-49D8-ACA8-669BF922B04F}" srcOrd="0" destOrd="0" presId="urn:microsoft.com/office/officeart/2005/8/layout/orgChart1"/>
    <dgm:cxn modelId="{D5F85FFA-FC34-4E07-8608-D3F2E2EFACAE}" type="presParOf" srcId="{42D07C5E-10AE-4375-8FAE-9642950F6F2A}" destId="{8D68D0A1-1DA7-41CA-9B7E-50C55ADE591F}" srcOrd="1" destOrd="0" presId="urn:microsoft.com/office/officeart/2005/8/layout/orgChart1"/>
    <dgm:cxn modelId="{ABCEE4F6-9B7A-4E48-B066-05C03AD87329}" type="presParOf" srcId="{8268DB23-04FE-4AFD-BF3C-270BDE1E219A}" destId="{71267C6D-34CD-487F-9F63-2726C9D1674F}" srcOrd="1" destOrd="0" presId="urn:microsoft.com/office/officeart/2005/8/layout/orgChart1"/>
    <dgm:cxn modelId="{E7D5422C-C33C-47FB-9C69-13AAC42B8806}" type="presParOf" srcId="{71267C6D-34CD-487F-9F63-2726C9D1674F}" destId="{2C065003-159B-432D-9BD5-786F1E8F0D89}" srcOrd="0" destOrd="0" presId="urn:microsoft.com/office/officeart/2005/8/layout/orgChart1"/>
    <dgm:cxn modelId="{14C412FA-A26D-4A10-948D-4E90E2BC9D5D}" type="presParOf" srcId="{71267C6D-34CD-487F-9F63-2726C9D1674F}" destId="{EFABD7D5-AD2C-46E3-8EC9-634D644A4685}" srcOrd="1" destOrd="0" presId="urn:microsoft.com/office/officeart/2005/8/layout/orgChart1"/>
    <dgm:cxn modelId="{FDD55BF8-E113-480D-A3C2-89557125B8BE}" type="presParOf" srcId="{EFABD7D5-AD2C-46E3-8EC9-634D644A4685}" destId="{13445DEE-625B-44BB-9A13-FDB85E214E95}" srcOrd="0" destOrd="0" presId="urn:microsoft.com/office/officeart/2005/8/layout/orgChart1"/>
    <dgm:cxn modelId="{70EA589E-E146-4562-99A1-01813BEC0D55}" type="presParOf" srcId="{13445DEE-625B-44BB-9A13-FDB85E214E95}" destId="{232365D4-7490-45CC-963B-4E6B0C48E5B7}" srcOrd="0" destOrd="0" presId="urn:microsoft.com/office/officeart/2005/8/layout/orgChart1"/>
    <dgm:cxn modelId="{091C653D-FC54-4D8E-870F-B8FDC815C923}" type="presParOf" srcId="{13445DEE-625B-44BB-9A13-FDB85E214E95}" destId="{CB32E890-76BA-431A-99E6-C5C5FE36E276}" srcOrd="1" destOrd="0" presId="urn:microsoft.com/office/officeart/2005/8/layout/orgChart1"/>
    <dgm:cxn modelId="{016C18CE-2B1B-4856-8571-54ABC89D470E}" type="presParOf" srcId="{EFABD7D5-AD2C-46E3-8EC9-634D644A4685}" destId="{E144C883-3A72-4639-8399-34E9518516B4}" srcOrd="1" destOrd="0" presId="urn:microsoft.com/office/officeart/2005/8/layout/orgChart1"/>
    <dgm:cxn modelId="{6FCDAEDC-6C27-42E3-AD40-E8B724BA19A8}" type="presParOf" srcId="{EFABD7D5-AD2C-46E3-8EC9-634D644A4685}" destId="{FD41CD95-93C9-453B-9F1A-2C80720E85EB}" srcOrd="2" destOrd="0" presId="urn:microsoft.com/office/officeart/2005/8/layout/orgChart1"/>
    <dgm:cxn modelId="{369D1911-4917-4FFA-BDCB-08F988C11F74}" type="presParOf" srcId="{71267C6D-34CD-487F-9F63-2726C9D1674F}" destId="{56DE8277-5FD7-4319-8613-EACB34055AA4}" srcOrd="2" destOrd="0" presId="urn:microsoft.com/office/officeart/2005/8/layout/orgChart1"/>
    <dgm:cxn modelId="{A2C1A685-FDFF-450C-B3E6-847A737EE523}" type="presParOf" srcId="{71267C6D-34CD-487F-9F63-2726C9D1674F}" destId="{A9F68C82-3603-4ADC-BC22-BB24CB36BCDA}" srcOrd="3" destOrd="0" presId="urn:microsoft.com/office/officeart/2005/8/layout/orgChart1"/>
    <dgm:cxn modelId="{F46FBAD1-A3B1-4669-8C25-89401ACE84CE}" type="presParOf" srcId="{A9F68C82-3603-4ADC-BC22-BB24CB36BCDA}" destId="{2F1F56F0-3A6E-4316-9188-17E8B3BD3010}" srcOrd="0" destOrd="0" presId="urn:microsoft.com/office/officeart/2005/8/layout/orgChart1"/>
    <dgm:cxn modelId="{D8963DBB-8562-46A8-A4E6-414D56BB217C}" type="presParOf" srcId="{2F1F56F0-3A6E-4316-9188-17E8B3BD3010}" destId="{F039137D-2BC3-430E-B21F-DBD26D911A67}" srcOrd="0" destOrd="0" presId="urn:microsoft.com/office/officeart/2005/8/layout/orgChart1"/>
    <dgm:cxn modelId="{7E5C8BA1-0747-4E4E-843E-CC158301D50E}" type="presParOf" srcId="{2F1F56F0-3A6E-4316-9188-17E8B3BD3010}" destId="{A1E69283-2750-4B4F-B67C-63AD7E4BAB71}" srcOrd="1" destOrd="0" presId="urn:microsoft.com/office/officeart/2005/8/layout/orgChart1"/>
    <dgm:cxn modelId="{1C638AD5-B763-4EEA-B644-D5915502F15E}" type="presParOf" srcId="{A9F68C82-3603-4ADC-BC22-BB24CB36BCDA}" destId="{EAC69D48-1BBE-4428-BE17-795EEE3B42FE}" srcOrd="1" destOrd="0" presId="urn:microsoft.com/office/officeart/2005/8/layout/orgChart1"/>
    <dgm:cxn modelId="{29315B05-D8B1-4E57-BFA9-4F266877E3FE}" type="presParOf" srcId="{A9F68C82-3603-4ADC-BC22-BB24CB36BCDA}" destId="{A2267235-DDA9-4922-82BB-105CAF885ECC}" srcOrd="2" destOrd="0" presId="urn:microsoft.com/office/officeart/2005/8/layout/orgChart1"/>
    <dgm:cxn modelId="{8BEFB034-D681-4413-8DDD-720DB4CFC7DF}" type="presParOf" srcId="{71267C6D-34CD-487F-9F63-2726C9D1674F}" destId="{578ACA77-DE8C-4D6A-ACED-68D0458FCDFD}" srcOrd="4" destOrd="0" presId="urn:microsoft.com/office/officeart/2005/8/layout/orgChart1"/>
    <dgm:cxn modelId="{81F24E42-EBF1-4617-A2A2-9A3BA9AB12B3}" type="presParOf" srcId="{71267C6D-34CD-487F-9F63-2726C9D1674F}" destId="{7ACBAA72-F011-45F7-A846-1969BDB6AC3D}" srcOrd="5" destOrd="0" presId="urn:microsoft.com/office/officeart/2005/8/layout/orgChart1"/>
    <dgm:cxn modelId="{45A75829-1D06-4600-A709-37D998CB880D}" type="presParOf" srcId="{7ACBAA72-F011-45F7-A846-1969BDB6AC3D}" destId="{6B9673D8-632A-4F3A-A747-59AA7AAC77C4}" srcOrd="0" destOrd="0" presId="urn:microsoft.com/office/officeart/2005/8/layout/orgChart1"/>
    <dgm:cxn modelId="{85AE62DC-2333-49E8-8FBF-8727AAEB8B6A}" type="presParOf" srcId="{6B9673D8-632A-4F3A-A747-59AA7AAC77C4}" destId="{F56F08CF-3123-4337-9C8D-CA8CFBEA3D1E}" srcOrd="0" destOrd="0" presId="urn:microsoft.com/office/officeart/2005/8/layout/orgChart1"/>
    <dgm:cxn modelId="{56CA5C69-0EBF-40E9-B9F0-972A37A7FCBF}" type="presParOf" srcId="{6B9673D8-632A-4F3A-A747-59AA7AAC77C4}" destId="{9898D8FF-296C-442B-96F9-C7E31C99164C}" srcOrd="1" destOrd="0" presId="urn:microsoft.com/office/officeart/2005/8/layout/orgChart1"/>
    <dgm:cxn modelId="{F46957F6-C198-4043-8D07-2D234A4A03F6}" type="presParOf" srcId="{7ACBAA72-F011-45F7-A846-1969BDB6AC3D}" destId="{9CCB4C6E-17FA-4079-9987-2B19A1E3A15A}" srcOrd="1" destOrd="0" presId="urn:microsoft.com/office/officeart/2005/8/layout/orgChart1"/>
    <dgm:cxn modelId="{15D6C9A3-D206-424A-B836-DADF51176B51}" type="presParOf" srcId="{7ACBAA72-F011-45F7-A846-1969BDB6AC3D}" destId="{86EC0999-31E0-452B-A124-1EDB25B31FB0}" srcOrd="2" destOrd="0" presId="urn:microsoft.com/office/officeart/2005/8/layout/orgChart1"/>
    <dgm:cxn modelId="{E6F9325A-ABC2-45DE-8C5D-F600C8121D1D}" type="presParOf" srcId="{8268DB23-04FE-4AFD-BF3C-270BDE1E219A}" destId="{8B42E3A4-C2E2-4699-B583-DDD1B4574A11}" srcOrd="2" destOrd="0" presId="urn:microsoft.com/office/officeart/2005/8/layout/orgChart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C4C05D-AACB-4393-8CE8-D47AE6A47959}" type="datetimeFigureOut">
              <a:rPr lang="es-CO"/>
              <a:pPr>
                <a:defRPr/>
              </a:pPr>
              <a:t>07/04/2012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0213A2-B1E2-405F-9CBA-556ED29F1EA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BC72FF-D1F0-4F49-9A83-483A17BAA941}" type="datetimeFigureOut">
              <a:rPr lang="es-CO"/>
              <a:pPr>
                <a:defRPr/>
              </a:pPr>
              <a:t>07/04/2012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4F5741-B261-434D-BD11-433C087E81A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CE311A-FD08-42A5-8842-26A679CF9F68}" type="slidenum">
              <a:rPr lang="es-CO" smtClean="0"/>
              <a:pPr>
                <a:defRPr/>
              </a:pPr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smtClean="0">
              <a:latin typeface="Comic Sans MS" pitchFamily="66" charset="0"/>
            </a:endParaRPr>
          </a:p>
          <a:p>
            <a:endParaRPr lang="es-CO" smtClean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35E309-5878-4DBE-9E33-59E29564BC47}" type="slidenum">
              <a:rPr lang="es-CO" smtClean="0"/>
              <a:pPr>
                <a:defRPr/>
              </a:pPr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D7D478-283E-4B2C-BEF8-97936EC813D3}" type="slidenum">
              <a:rPr lang="es-CO" smtClean="0"/>
              <a:pPr>
                <a:defRPr/>
              </a:pPr>
              <a:t>21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Marcador de texto"/>
          <p:cNvSpPr>
            <a:spLocks noGrp="1"/>
          </p:cNvSpPr>
          <p:nvPr>
            <p:ph type="body" sz="quarter" idx="14"/>
          </p:nvPr>
        </p:nvSpPr>
        <p:spPr>
          <a:xfrm>
            <a:off x="539750" y="3428802"/>
            <a:ext cx="8135938" cy="57626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38 Marcador de texto"/>
          <p:cNvSpPr>
            <a:spLocks noGrp="1"/>
          </p:cNvSpPr>
          <p:nvPr>
            <p:ph type="body" sz="quarter" idx="15"/>
          </p:nvPr>
        </p:nvSpPr>
        <p:spPr>
          <a:xfrm>
            <a:off x="539552" y="4292600"/>
            <a:ext cx="8136904" cy="504825"/>
          </a:xfrm>
        </p:spPr>
        <p:txBody>
          <a:bodyPr>
            <a:normAutofit/>
          </a:bodyPr>
          <a:lstStyle>
            <a:lvl1pPr>
              <a:defRPr sz="2000" b="0" i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40 Marcador de texto"/>
          <p:cNvSpPr>
            <a:spLocks noGrp="1"/>
          </p:cNvSpPr>
          <p:nvPr>
            <p:ph type="body" sz="quarter" idx="16"/>
          </p:nvPr>
        </p:nvSpPr>
        <p:spPr>
          <a:xfrm>
            <a:off x="539552" y="4797425"/>
            <a:ext cx="8136904" cy="503238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42 Marcador de texto"/>
          <p:cNvSpPr>
            <a:spLocks noGrp="1"/>
          </p:cNvSpPr>
          <p:nvPr>
            <p:ph type="body" sz="quarter" idx="17"/>
          </p:nvPr>
        </p:nvSpPr>
        <p:spPr>
          <a:xfrm>
            <a:off x="539552" y="2636912"/>
            <a:ext cx="8136136" cy="792038"/>
          </a:xfrm>
        </p:spPr>
        <p:txBody>
          <a:bodyPr>
            <a:normAutofit/>
          </a:bodyPr>
          <a:lstStyle>
            <a:lvl1pPr>
              <a:defRPr sz="2400" i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en Blanc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504056"/>
          </a:xfrm>
        </p:spPr>
        <p:txBody>
          <a:bodyPr/>
          <a:lstStyle>
            <a:lvl1pPr>
              <a:defRPr sz="2000" b="1">
                <a:solidFill>
                  <a:srgbClr val="006FB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Sencil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504056"/>
          </a:xfrm>
        </p:spPr>
        <p:txBody>
          <a:bodyPr/>
          <a:lstStyle>
            <a:lvl1pPr>
              <a:defRPr sz="2000" b="1">
                <a:solidFill>
                  <a:srgbClr val="006FB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0"/>
          </p:nvPr>
        </p:nvSpPr>
        <p:spPr>
          <a:xfrm>
            <a:off x="539750" y="1125538"/>
            <a:ext cx="8208963" cy="4391025"/>
          </a:xfrm>
        </p:spPr>
        <p:txBody>
          <a:bodyPr/>
          <a:lstStyle>
            <a:lvl1pPr>
              <a:defRPr sz="18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lumnas: Imagen o Gráfico y descripció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24128" y="1196752"/>
            <a:ext cx="3038128" cy="566738"/>
          </a:xfrm>
        </p:spPr>
        <p:txBody>
          <a:bodyPr anchor="b"/>
          <a:lstStyle>
            <a:lvl1pPr algn="l">
              <a:defRPr sz="2000" b="1">
                <a:solidFill>
                  <a:srgbClr val="006FB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724128" y="1772816"/>
            <a:ext cx="3038128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10"/>
          </p:nvPr>
        </p:nvSpPr>
        <p:spPr>
          <a:xfrm>
            <a:off x="611188" y="333375"/>
            <a:ext cx="8137276" cy="358775"/>
          </a:xfrm>
        </p:spPr>
        <p:txBody>
          <a:bodyPr/>
          <a:lstStyle>
            <a:lvl1pPr>
              <a:defRPr i="0">
                <a:solidFill>
                  <a:srgbClr val="006FB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11"/>
          </p:nvPr>
        </p:nvSpPr>
        <p:spPr>
          <a:xfrm>
            <a:off x="539750" y="1196975"/>
            <a:ext cx="5184775" cy="4464273"/>
          </a:xfrm>
        </p:spPr>
        <p:txBody>
          <a:bodyPr/>
          <a:lstStyle/>
          <a:p>
            <a:pPr lvl="0"/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lumnas: Imagen o Gráfico, descripción y texto abaj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152" y="980728"/>
            <a:ext cx="3008313" cy="432048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006FB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5472608" cy="345638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40152" y="1412776"/>
            <a:ext cx="3008313" cy="30243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3"/>
          </p:nvPr>
        </p:nvSpPr>
        <p:spPr>
          <a:xfrm>
            <a:off x="468313" y="4437063"/>
            <a:ext cx="5472112" cy="431800"/>
          </a:xfrm>
        </p:spPr>
        <p:txBody>
          <a:bodyPr>
            <a:normAutofit/>
          </a:bodyPr>
          <a:lstStyle>
            <a:lvl1pPr>
              <a:defRPr sz="1800" i="0" baseline="0">
                <a:solidFill>
                  <a:srgbClr val="006FB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14"/>
          </p:nvPr>
        </p:nvSpPr>
        <p:spPr>
          <a:xfrm>
            <a:off x="468313" y="4868863"/>
            <a:ext cx="5472112" cy="1081087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611188" y="333375"/>
            <a:ext cx="6697662" cy="358775"/>
          </a:xfrm>
        </p:spPr>
        <p:txBody>
          <a:bodyPr/>
          <a:lstStyle>
            <a:lvl1pPr>
              <a:defRPr i="0">
                <a:solidFill>
                  <a:srgbClr val="006FB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lumnas con Título y Descripció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2817"/>
            <a:ext cx="4038600" cy="324036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2817"/>
            <a:ext cx="4038600" cy="324036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539552" y="333375"/>
            <a:ext cx="7993062" cy="503238"/>
          </a:xfrm>
        </p:spPr>
        <p:txBody>
          <a:bodyPr/>
          <a:lstStyle>
            <a:lvl1pPr>
              <a:defRPr i="0">
                <a:solidFill>
                  <a:srgbClr val="006FB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4"/>
          </p:nvPr>
        </p:nvSpPr>
        <p:spPr>
          <a:xfrm>
            <a:off x="4643439" y="1196975"/>
            <a:ext cx="4033018" cy="576263"/>
          </a:xfrm>
        </p:spPr>
        <p:txBody>
          <a:bodyPr>
            <a:normAutofit/>
          </a:bodyPr>
          <a:lstStyle>
            <a:lvl1pPr>
              <a:defRPr sz="1800" i="0">
                <a:solidFill>
                  <a:srgbClr val="006F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15"/>
          </p:nvPr>
        </p:nvSpPr>
        <p:spPr>
          <a:xfrm>
            <a:off x="468313" y="1196975"/>
            <a:ext cx="4032250" cy="576263"/>
          </a:xfrm>
        </p:spPr>
        <p:txBody>
          <a:bodyPr>
            <a:normAutofit/>
          </a:bodyPr>
          <a:lstStyle>
            <a:lvl1pPr>
              <a:defRPr sz="1800" i="0">
                <a:solidFill>
                  <a:srgbClr val="006FB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6"/>
          </p:nvPr>
        </p:nvSpPr>
        <p:spPr>
          <a:xfrm>
            <a:off x="468313" y="5013325"/>
            <a:ext cx="4032250" cy="936625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7"/>
          </p:nvPr>
        </p:nvSpPr>
        <p:spPr>
          <a:xfrm>
            <a:off x="4643438" y="5013325"/>
            <a:ext cx="4032250" cy="791939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on: Dos columnas con ti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432048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rgbClr val="006FB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 i="0" baseline="0">
                <a:solidFill>
                  <a:srgbClr val="006FB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772817"/>
            <a:ext cx="4040188" cy="39604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 i="0" baseline="0">
                <a:solidFill>
                  <a:srgbClr val="006FB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</a:t>
            </a:r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sión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358008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9AB42-FF2E-4332-859E-7C5B83150F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11188" y="18446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Título de la presentación, de</a:t>
            </a:r>
            <a:br>
              <a:rPr lang="es-CO" smtClean="0"/>
            </a:br>
            <a:r>
              <a:rPr lang="es-CO" smtClean="0"/>
              <a:t>dos líneas</a:t>
            </a:r>
          </a:p>
        </p:txBody>
      </p:sp>
      <p:sp>
        <p:nvSpPr>
          <p:cNvPr id="1027" name="6 Marcador de texto"/>
          <p:cNvSpPr>
            <a:spLocks noGrp="1"/>
          </p:cNvSpPr>
          <p:nvPr>
            <p:ph type="body" idx="1"/>
          </p:nvPr>
        </p:nvSpPr>
        <p:spPr bwMode="auto">
          <a:xfrm>
            <a:off x="611188" y="328453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Nombre del Presentador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26" r:id="rId8"/>
    <p:sldLayoutId id="2147483733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b="1" i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texto"/>
          <p:cNvSpPr>
            <a:spLocks noGrp="1"/>
          </p:cNvSpPr>
          <p:nvPr>
            <p:ph type="body" sz="quarter" idx="15"/>
          </p:nvPr>
        </p:nvSpPr>
        <p:spPr>
          <a:xfrm>
            <a:off x="539750" y="4292600"/>
            <a:ext cx="8135938" cy="50482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defRPr/>
            </a:pPr>
            <a:r>
              <a:rPr lang="es-CO" sz="2800" dirty="0" smtClean="0"/>
              <a:t>Marzo de 2012</a:t>
            </a:r>
          </a:p>
        </p:txBody>
      </p:sp>
      <p:sp>
        <p:nvSpPr>
          <p:cNvPr id="9219" name="4 Marcador de texto"/>
          <p:cNvSpPr>
            <a:spLocks noGrp="1"/>
          </p:cNvSpPr>
          <p:nvPr>
            <p:ph type="body" sz="quarter" idx="17"/>
          </p:nvPr>
        </p:nvSpPr>
        <p:spPr>
          <a:xfrm>
            <a:off x="611188" y="1844675"/>
            <a:ext cx="8135937" cy="7921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80000"/>
              </a:lnSpc>
              <a:defRPr/>
            </a:pPr>
            <a:r>
              <a:rPr lang="es-CO" sz="3600" smtClean="0">
                <a:latin typeface="Comic Sans MS" pitchFamily="66" charset="0"/>
              </a:rPr>
              <a:t>El Derecho </a:t>
            </a:r>
          </a:p>
          <a:p>
            <a:pPr marL="0" indent="0" algn="ctr">
              <a:lnSpc>
                <a:spcPct val="80000"/>
              </a:lnSpc>
              <a:defRPr/>
            </a:pPr>
            <a:r>
              <a:rPr lang="es-CO" sz="3600" smtClean="0">
                <a:latin typeface="Comic Sans MS" pitchFamily="66" charset="0"/>
              </a:rPr>
              <a:t>a la Consulta Previa </a:t>
            </a:r>
          </a:p>
          <a:p>
            <a:pPr marL="0" indent="0" eaLnBrk="1" hangingPunct="1">
              <a:defRPr/>
            </a:pPr>
            <a:endParaRPr lang="es-CO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90550" y="260350"/>
            <a:ext cx="8229600" cy="504825"/>
          </a:xfrm>
        </p:spPr>
        <p:txBody>
          <a:bodyPr/>
          <a:lstStyle/>
          <a:p>
            <a:r>
              <a:rPr lang="es-CO" sz="2800" smtClean="0">
                <a:latin typeface="Comic Sans MS" pitchFamily="66" charset="0"/>
                <a:cs typeface="Arial" charset="0"/>
              </a:rPr>
              <a:t>SIRVE PARA: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684213" y="1052513"/>
            <a:ext cx="71278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2400">
                <a:latin typeface="Comic Sans MS" pitchFamily="66" charset="0"/>
              </a:rPr>
              <a:t>Derecho a la Integridad cultural.</a:t>
            </a:r>
          </a:p>
          <a:p>
            <a:pPr algn="just"/>
            <a:endParaRPr lang="es-CO" sz="2400">
              <a:latin typeface="Comic Sans MS" pitchFamily="66" charset="0"/>
            </a:endParaRPr>
          </a:p>
          <a:p>
            <a:pPr algn="just"/>
            <a:r>
              <a:rPr lang="es-CO" sz="2400">
                <a:latin typeface="Comic Sans MS" pitchFamily="66" charset="0"/>
              </a:rPr>
              <a:t>Derecho a la Igualdad.</a:t>
            </a:r>
          </a:p>
          <a:p>
            <a:pPr algn="just"/>
            <a:endParaRPr lang="es-CO" sz="2400">
              <a:latin typeface="Comic Sans MS" pitchFamily="66" charset="0"/>
            </a:endParaRPr>
          </a:p>
          <a:p>
            <a:pPr algn="just"/>
            <a:r>
              <a:rPr lang="es-CO" sz="2400">
                <a:latin typeface="Comic Sans MS" pitchFamily="66" charset="0"/>
              </a:rPr>
              <a:t>Derecho a la Propiedad /Territorio.</a:t>
            </a:r>
          </a:p>
          <a:p>
            <a:pPr algn="just"/>
            <a:endParaRPr lang="es-CO" sz="2400">
              <a:latin typeface="Comic Sans MS" pitchFamily="66" charset="0"/>
            </a:endParaRPr>
          </a:p>
          <a:p>
            <a:pPr algn="just"/>
            <a:r>
              <a:rPr lang="es-CO" sz="2400">
                <a:latin typeface="Comic Sans MS" pitchFamily="66" charset="0"/>
              </a:rPr>
              <a:t>Derecho a la Libre determinación para definir su propio destino y sus prioridades.</a:t>
            </a:r>
          </a:p>
          <a:p>
            <a:pPr algn="just"/>
            <a:endParaRPr lang="es-CO">
              <a:latin typeface="Comic Sans MS" pitchFamily="66" charset="0"/>
            </a:endParaRPr>
          </a:p>
          <a:p>
            <a:pPr algn="just"/>
            <a:endParaRPr lang="es-CO">
              <a:latin typeface="Comic Sans MS" pitchFamily="66" charset="0"/>
            </a:endParaRPr>
          </a:p>
          <a:p>
            <a:pPr algn="just"/>
            <a:endParaRPr lang="es-CO">
              <a:latin typeface="Comic Sans MS" pitchFamily="66" charset="0"/>
            </a:endParaRPr>
          </a:p>
          <a:p>
            <a:pPr algn="ctr"/>
            <a:r>
              <a:rPr lang="es-CO" sz="2000">
                <a:solidFill>
                  <a:srgbClr val="7030A0"/>
                </a:solidFill>
                <a:latin typeface="Comic Sans MS" pitchFamily="66" charset="0"/>
              </a:rPr>
              <a:t>“Es un corolario de un gran número de DDHH aceptados universalmente"</a:t>
            </a:r>
            <a:r>
              <a:rPr lang="es-CO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es-CO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0825" y="1557338"/>
            <a:ext cx="1584325" cy="376078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42925" indent="-542925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590550" y="260350"/>
            <a:ext cx="8229600" cy="504825"/>
          </a:xfrm>
        </p:spPr>
        <p:txBody>
          <a:bodyPr/>
          <a:lstStyle/>
          <a:p>
            <a:r>
              <a:rPr lang="es-CO" sz="2800" smtClean="0">
                <a:latin typeface="Comic Sans MS" pitchFamily="66" charset="0"/>
                <a:cs typeface="Arial" charset="0"/>
              </a:rPr>
              <a:t>¿CUÁNDO?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5150" y="692150"/>
            <a:ext cx="6624638" cy="535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es-ES_tradnl" dirty="0">
                <a:latin typeface="Comic Sans MS" pitchFamily="66" charset="0"/>
              </a:rPr>
              <a:t>Se aplica para todo proyecto, obra, actividad, medida legislativa o administrativa que afecte a los grupos étnicos:</a:t>
            </a:r>
          </a:p>
          <a:p>
            <a:pPr algn="just">
              <a:buFont typeface="Wingdings 2" pitchFamily="18" charset="2"/>
              <a:buNone/>
              <a:defRPr/>
            </a:pPr>
            <a:endParaRPr lang="es-ES_tradnl" dirty="0">
              <a:latin typeface="Comic Sans MS" pitchFamily="66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s-ES" dirty="0">
                <a:latin typeface="Comic Sans MS" pitchFamily="66" charset="0"/>
              </a:rPr>
              <a:t>Antes no sólo de comenzar la exploración de los recursos naturales, sino </a:t>
            </a:r>
            <a:r>
              <a:rPr lang="es-ES" b="1" dirty="0">
                <a:solidFill>
                  <a:srgbClr val="7030A0"/>
                </a:solidFill>
                <a:latin typeface="Comic Sans MS" pitchFamily="66" charset="0"/>
              </a:rPr>
              <a:t>antes de llevar a cabo las actividades de prospección</a:t>
            </a:r>
            <a:r>
              <a:rPr lang="es-ES" b="1" dirty="0">
                <a:latin typeface="Comic Sans MS" pitchFamily="66" charset="0"/>
              </a:rPr>
              <a:t>. </a:t>
            </a:r>
            <a:r>
              <a:rPr lang="es-ES_tradnl" dirty="0">
                <a:latin typeface="Comic Sans MS" pitchFamily="66" charset="0"/>
              </a:rPr>
              <a:t>Sentencia T-129 de 2011.</a:t>
            </a:r>
          </a:p>
          <a:p>
            <a:pPr algn="just">
              <a:buFont typeface="Wingdings 2" pitchFamily="18" charset="2"/>
              <a:buNone/>
              <a:defRPr/>
            </a:pPr>
            <a:endParaRPr lang="es-ES_tradnl" dirty="0">
              <a:latin typeface="Comic Sans MS" pitchFamily="66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s-ES_tradnl" dirty="0">
                <a:latin typeface="Comic Sans MS" pitchFamily="66" charset="0"/>
              </a:rPr>
              <a:t>“ …no solamente cuando el proyecto se ubica dentro de los resguardos de las comunidades, sino también </a:t>
            </a:r>
            <a:r>
              <a:rPr lang="es-ES_tradnl" b="1" dirty="0">
                <a:solidFill>
                  <a:srgbClr val="7030A0"/>
                </a:solidFill>
                <a:latin typeface="Comic Sans MS" pitchFamily="66" charset="0"/>
              </a:rPr>
              <a:t>cuando se planea realizarlos en territorios de usos ancestrales y donde las comunidades desarrollan prácticas tradicionales</a:t>
            </a:r>
            <a:r>
              <a:rPr lang="es-ES_tradnl" dirty="0">
                <a:latin typeface="Comic Sans MS" pitchFamily="66" charset="0"/>
              </a:rPr>
              <a:t>”. Sentencia T-547 de 2010 – VER </a:t>
            </a:r>
            <a:r>
              <a:rPr lang="es-ES_tradnl" b="1" dirty="0">
                <a:solidFill>
                  <a:srgbClr val="7030A0"/>
                </a:solidFill>
                <a:latin typeface="Comic Sans MS" pitchFamily="66" charset="0"/>
              </a:rPr>
              <a:t>sentencia T-1045A de 2010</a:t>
            </a:r>
            <a:r>
              <a:rPr lang="es-ES_tradnl" b="1" dirty="0">
                <a:latin typeface="Comic Sans MS" pitchFamily="66" charset="0"/>
              </a:rPr>
              <a:t>.</a:t>
            </a:r>
          </a:p>
          <a:p>
            <a:pPr algn="just">
              <a:buFont typeface="Wingdings 2" pitchFamily="18" charset="2"/>
              <a:buNone/>
              <a:defRPr/>
            </a:pPr>
            <a:endParaRPr lang="es-ES_tradnl" b="1" dirty="0">
              <a:latin typeface="Comic Sans MS" pitchFamily="66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s-ES" b="1" dirty="0">
                <a:solidFill>
                  <a:srgbClr val="7030A0"/>
                </a:solidFill>
                <a:latin typeface="Comic Sans MS" pitchFamily="66" charset="0"/>
              </a:rPr>
              <a:t>Sentencia C-461 de 2008</a:t>
            </a:r>
            <a:r>
              <a:rPr lang="es-ES" dirty="0">
                <a:latin typeface="Comic Sans MS" pitchFamily="66" charset="0"/>
              </a:rPr>
              <a:t>, la consulta previa también debe realizarse antes de la </a:t>
            </a:r>
            <a:r>
              <a:rPr lang="es-ES" b="1" dirty="0">
                <a:solidFill>
                  <a:srgbClr val="7030A0"/>
                </a:solidFill>
                <a:latin typeface="Comic Sans MS" pitchFamily="66" charset="0"/>
              </a:rPr>
              <a:t>elaboración de los presupuestos y la ejecución de proyectos de inversión financiados con recursos del presupuesto nacional</a:t>
            </a:r>
            <a:r>
              <a:rPr lang="es-ES" dirty="0">
                <a:latin typeface="Comic Sans MS" pitchFamily="66" charset="0"/>
              </a:rPr>
              <a:t> que afecten directamente a las comunidades indígenas.</a:t>
            </a:r>
            <a:endParaRPr lang="es-CO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9461" name="TextBox 1"/>
          <p:cNvSpPr txBox="1">
            <a:spLocks noChangeArrowheads="1"/>
          </p:cNvSpPr>
          <p:nvPr/>
        </p:nvSpPr>
        <p:spPr bwMode="auto">
          <a:xfrm>
            <a:off x="468313" y="1565275"/>
            <a:ext cx="11509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1100" b="1">
                <a:latin typeface="Comic Sans MS" pitchFamily="66" charset="0"/>
              </a:rPr>
              <a:t>“El concepto de territorio comprende no solamente el terreno del resguardo adjudicado a una comunidad, sino también el territorio extendido en que desde épocas ancestrales desarrolla sus prácticas religiosas y de subsistencia” Sentencia T-693/11.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229600" cy="504825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¿QUIÉN CONSULTA?</a:t>
            </a:r>
          </a:p>
        </p:txBody>
      </p:sp>
      <p:sp>
        <p:nvSpPr>
          <p:cNvPr id="3" name="Rectangle 2"/>
          <p:cNvSpPr/>
          <p:nvPr/>
        </p:nvSpPr>
        <p:spPr>
          <a:xfrm>
            <a:off x="949325" y="1412875"/>
            <a:ext cx="6840538" cy="3478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000" dirty="0">
                <a:latin typeface="Comic Sans MS" pitchFamily="66" charset="0"/>
              </a:rPr>
              <a:t>El Estado debe adelantar las consultas previas mediante </a:t>
            </a:r>
            <a:r>
              <a:rPr lang="es-CO" sz="2000" dirty="0">
                <a:solidFill>
                  <a:srgbClr val="7030A0"/>
                </a:solidFill>
                <a:latin typeface="Comic Sans MS" pitchFamily="66" charset="0"/>
              </a:rPr>
              <a:t>procedimientos apropiados </a:t>
            </a:r>
            <a:r>
              <a:rPr lang="es-CO" sz="2000" dirty="0">
                <a:latin typeface="Comic Sans MS" pitchFamily="66" charset="0"/>
              </a:rPr>
              <a:t>cada vez que se prevean </a:t>
            </a:r>
            <a:r>
              <a:rPr lang="es-CO" sz="2000" dirty="0">
                <a:solidFill>
                  <a:srgbClr val="7030A0"/>
                </a:solidFill>
                <a:latin typeface="Comic Sans MS" pitchFamily="66" charset="0"/>
              </a:rPr>
              <a:t>medidas administrativas o legislativas</a:t>
            </a:r>
            <a:r>
              <a:rPr lang="es-CO" sz="20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CO" sz="2000" dirty="0">
                <a:latin typeface="Comic Sans MS" pitchFamily="66" charset="0"/>
              </a:rPr>
              <a:t>que puedan afectar a las comunidades étnicas.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sz="2000" dirty="0">
              <a:latin typeface="Comic Sans MS" pitchFamily="66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000" dirty="0">
                <a:latin typeface="Comic Sans MS" pitchFamily="66" charset="0"/>
              </a:rPr>
              <a:t>Se asegura</a:t>
            </a:r>
            <a:r>
              <a:rPr lang="es-CO" sz="2000" dirty="0">
                <a:solidFill>
                  <a:srgbClr val="7030A0"/>
                </a:solidFill>
                <a:latin typeface="Comic Sans MS" pitchFamily="66" charset="0"/>
              </a:rPr>
              <a:t> la protección de los valores culturales, sociales y económicos de los pueblos.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000" dirty="0">
                <a:latin typeface="Comic Sans MS" pitchFamily="66" charset="0"/>
              </a:rPr>
              <a:t>Oportunidad de informarse sobre los proyectos tales como: obras de infraestructura, exploración o explotación de recursos naturales, entre otros. </a:t>
            </a:r>
            <a:endParaRPr lang="es-ES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9325" y="5157788"/>
            <a:ext cx="4572000" cy="1476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CO" dirty="0">
                <a:solidFill>
                  <a:srgbClr val="7030A0"/>
                </a:solidFill>
                <a:latin typeface="Comic Sans MS" pitchFamily="66" charset="0"/>
              </a:rPr>
              <a:t>La consulta asegura que las comunidades opinen sobre los impactos que pueden generarse en su cultura y en su territorio, y que decidan sobre la conveniencia de un proyecto.</a:t>
            </a:r>
            <a:endParaRPr lang="es-ES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90550" y="260350"/>
            <a:ext cx="8229600" cy="504825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¿QUIÉNES SON LOS CONSULTADOS?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124075" y="1268413"/>
            <a:ext cx="4572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263" algn="just">
              <a:buFont typeface="Wingdings 2" pitchFamily="18" charset="2"/>
              <a:buNone/>
            </a:pPr>
            <a:r>
              <a:rPr lang="es-CO" sz="2400">
                <a:latin typeface="Comic Sans MS" pitchFamily="66" charset="0"/>
              </a:rPr>
              <a:t>La Directiva Presidencial 01 de 2010 indica que: “En el marco del ordenamiento jurídico nacional se encuentra la Ley 21 de 1991, que tiene aplicación a pueblos indígenas, comunidades negras, afrodescendientes, raizales, palenqueras, y al pueblo Rom, que en adelante se denominarán </a:t>
            </a:r>
            <a:r>
              <a:rPr lang="es-CO" sz="2400" b="1">
                <a:solidFill>
                  <a:srgbClr val="00B0F0"/>
                </a:solidFill>
                <a:latin typeface="Comic Sans MS" pitchFamily="66" charset="0"/>
              </a:rPr>
              <a:t>Grupos Étnicos Nacionales…”.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90550" y="115888"/>
            <a:ext cx="8229600" cy="823912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PRINCIPIOS BÁSICOS DE LA CONSULTA PREVIA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950" y="1135063"/>
            <a:ext cx="45720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b="1" dirty="0">
                <a:solidFill>
                  <a:srgbClr val="00B0F0"/>
                </a:solidFill>
                <a:latin typeface="Comic Sans MS" pitchFamily="66" charset="0"/>
              </a:rPr>
              <a:t>Buena fe: </a:t>
            </a:r>
            <a:r>
              <a:rPr lang="es-CO" dirty="0">
                <a:latin typeface="Comic Sans MS" pitchFamily="66" charset="0"/>
              </a:rPr>
              <a:t>Actuar con la verdad, ser rectos y transparentes.</a:t>
            </a:r>
            <a:r>
              <a:rPr lang="es-CO" dirty="0">
                <a:solidFill>
                  <a:schemeClr val="bg1"/>
                </a:solidFill>
                <a:latin typeface="Comic Sans MS" pitchFamily="66" charset="0"/>
              </a:rPr>
              <a:t>.</a:t>
            </a:r>
            <a:r>
              <a:rPr lang="es-CO" dirty="0">
                <a:latin typeface="Comic Sans MS" pitchFamily="66" charset="0"/>
              </a:rPr>
              <a:t>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b="1" dirty="0">
                <a:solidFill>
                  <a:srgbClr val="00B0F0"/>
                </a:solidFill>
                <a:latin typeface="Comic Sans MS" pitchFamily="66" charset="0"/>
              </a:rPr>
              <a:t>Debido proceso: </a:t>
            </a:r>
            <a:r>
              <a:rPr lang="es-CO" dirty="0">
                <a:latin typeface="Comic Sans MS" pitchFamily="66" charset="0"/>
              </a:rPr>
              <a:t>Bajo la coordinación del gobierno se debe acordar con las comunidades los procedimientos, tiempos, espacios y contenidos de la consulta; garantizando que autónomamente escojan a sus representantes y que se construya una metodología culturalmente adecuada. </a:t>
            </a:r>
            <a:r>
              <a:rPr lang="es-CO" dirty="0">
                <a:solidFill>
                  <a:schemeClr val="bg1"/>
                </a:solidFill>
                <a:latin typeface="Comic Sans MS" pitchFamily="66" charset="0"/>
              </a:rPr>
              <a:t>y conjuntamente.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b="1" dirty="0">
                <a:solidFill>
                  <a:srgbClr val="00B0F0"/>
                </a:solidFill>
                <a:latin typeface="Comic Sans MS" pitchFamily="66" charset="0"/>
              </a:rPr>
              <a:t>Información previa suficiente y adecuada: </a:t>
            </a:r>
            <a:r>
              <a:rPr lang="es-CO" dirty="0">
                <a:latin typeface="Comic Sans MS" pitchFamily="66" charset="0"/>
              </a:rPr>
              <a:t>Las comunidades consultadas deben tener un conocimiento pleno sobre el proyecto que se propone realizar en su territorio.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>
              <a:latin typeface="Comic Sans MS" pitchFamily="66" charset="0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b="1" dirty="0">
                <a:solidFill>
                  <a:srgbClr val="00B0F0"/>
                </a:solidFill>
                <a:latin typeface="Comic Sans MS" pitchFamily="66" charset="0"/>
              </a:rPr>
              <a:t>Legitimidad:</a:t>
            </a:r>
            <a:r>
              <a:rPr lang="es-CO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s-CO" dirty="0">
                <a:latin typeface="Comic Sans MS" pitchFamily="66" charset="0"/>
              </a:rPr>
              <a:t>El proceso debe ser coordinado por el Gobierno. Se realiza con la participación de las autoridades legítimas de las comunidades y con representantes con capacidad de decisión por parte de las empresas o instituciones interesadas.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4679950" y="1135063"/>
            <a:ext cx="4319588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s-CO" b="1">
                <a:solidFill>
                  <a:srgbClr val="00B0F0"/>
                </a:solidFill>
                <a:latin typeface="Comic Sans MS" pitchFamily="66" charset="0"/>
              </a:rPr>
              <a:t>Comunicación intercultural y </a:t>
            </a:r>
          </a:p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s-CO" b="1">
                <a:solidFill>
                  <a:srgbClr val="00B0F0"/>
                </a:solidFill>
                <a:latin typeface="Comic Sans MS" pitchFamily="66" charset="0"/>
              </a:rPr>
              <a:t>bilingüismo. </a:t>
            </a:r>
            <a:r>
              <a:rPr lang="es-CO">
                <a:latin typeface="Comic Sans MS" pitchFamily="66" charset="0"/>
              </a:rPr>
              <a:t>Debe existir un diálogo fluido entre las partes y la adopción de formas propias de difusión del conocimiento. Siempre que sea necesario y posible se debe garantizar la traducción a la lengua de las comunidades consultadas.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endParaRPr lang="es-CO"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s-CO" b="1">
                <a:solidFill>
                  <a:srgbClr val="00B0F0"/>
                </a:solidFill>
                <a:latin typeface="Comic Sans MS" pitchFamily="66" charset="0"/>
              </a:rPr>
              <a:t>Oportunidad: </a:t>
            </a:r>
            <a:r>
              <a:rPr lang="es-CO">
                <a:latin typeface="Comic Sans MS" pitchFamily="66" charset="0"/>
              </a:rPr>
              <a:t>La consulta debe realizarse </a:t>
            </a:r>
            <a:r>
              <a:rPr lang="es-CO">
                <a:solidFill>
                  <a:srgbClr val="7030A0"/>
                </a:solidFill>
                <a:latin typeface="Comic Sans MS" pitchFamily="66" charset="0"/>
              </a:rPr>
              <a:t>antes</a:t>
            </a:r>
            <a:r>
              <a:rPr lang="es-CO">
                <a:latin typeface="Comic Sans MS" pitchFamily="66" charset="0"/>
              </a:rPr>
              <a:t> de adoptar las medidas o emprender o autorizar el proyecto. 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endParaRPr lang="es-CO"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s-CO" b="1">
                <a:solidFill>
                  <a:srgbClr val="00B0F0"/>
                </a:solidFill>
                <a:latin typeface="Comic Sans MS" pitchFamily="66" charset="0"/>
              </a:rPr>
              <a:t>Pluralismo jurídico:</a:t>
            </a:r>
            <a:r>
              <a:rPr lang="es-CO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s-CO">
                <a:latin typeface="Comic Sans MS" pitchFamily="66" charset="0"/>
              </a:rPr>
              <a:t>Los principios y procedimientos del derecho propio de la comunidad a consultar, hacen parte de las reglas aplicables al proceso. 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1188" y="193675"/>
            <a:ext cx="8208962" cy="792163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¿QUIÉNES PARTICIPAN DE LA CONSULTA PREVIA?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4565650" y="1844675"/>
            <a:ext cx="4392613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rgbClr val="7030A0"/>
                </a:solidFill>
                <a:latin typeface="Comic Sans MS" pitchFamily="66" charset="0"/>
              </a:rPr>
              <a:t>El Ministerio de Ambiente </a:t>
            </a:r>
            <a:r>
              <a:rPr lang="es-ES">
                <a:latin typeface="Comic Sans MS" pitchFamily="66" charset="0"/>
              </a:rPr>
              <a:t>cuando se trata de una consulta previa para proyectos que requieran licencia ambiental y las Corporaciones Ambientales regionales.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rgbClr val="7030A0"/>
                </a:solidFill>
                <a:latin typeface="Comic Sans MS" pitchFamily="66" charset="0"/>
              </a:rPr>
              <a:t>Los organismos de control</a:t>
            </a:r>
            <a:r>
              <a:rPr lang="es-ES" b="1">
                <a:latin typeface="Comic Sans MS" pitchFamily="66" charset="0"/>
              </a:rPr>
              <a:t>. </a:t>
            </a:r>
            <a:r>
              <a:rPr lang="es-ES">
                <a:latin typeface="Comic Sans MS" pitchFamily="66" charset="0"/>
              </a:rPr>
              <a:t>La Procuraduría General de la Nación, la Defensoría del Pueblo y la Personería municipal, quienes tienen el deber de vigilar la legalidad y transparencia para que se cumpla con el debido proceso.</a:t>
            </a:r>
            <a:r>
              <a:rPr lang="es-ES" b="1">
                <a:latin typeface="Comic Sans MS" pitchFamily="66" charset="0"/>
              </a:rPr>
              <a:t> </a:t>
            </a:r>
            <a:r>
              <a:rPr lang="es-ES">
                <a:solidFill>
                  <a:schemeClr val="bg1"/>
                </a:solidFill>
                <a:latin typeface="Comic Sans MS" pitchFamily="66" charset="0"/>
              </a:rPr>
              <a:t>del proceso de consulta.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01600" y="985838"/>
            <a:ext cx="4398963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CO" b="1">
                <a:solidFill>
                  <a:srgbClr val="7030A0"/>
                </a:solidFill>
                <a:latin typeface="Comic Sans MS" pitchFamily="66" charset="0"/>
              </a:rPr>
              <a:t>Tienen la obligación de participar: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CO" b="1">
                <a:solidFill>
                  <a:srgbClr val="7030A0"/>
                </a:solidFill>
                <a:latin typeface="Comic Sans MS" pitchFamily="66" charset="0"/>
              </a:rPr>
              <a:t>Las comunidades directamente afectadas</a:t>
            </a:r>
            <a:r>
              <a:rPr lang="es-CO" b="1">
                <a:latin typeface="Comic Sans MS" pitchFamily="66" charset="0"/>
              </a:rPr>
              <a:t>; </a:t>
            </a:r>
            <a:r>
              <a:rPr lang="es-CO">
                <a:latin typeface="Comic Sans MS" pitchFamily="66" charset="0"/>
              </a:rPr>
              <a:t>sus autoridades, líderes  y organizaciones representativas definidas de manera autónoma.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rgbClr val="7030A0"/>
                </a:solidFill>
                <a:latin typeface="Comic Sans MS" pitchFamily="66" charset="0"/>
              </a:rPr>
              <a:t>La Dirección de Consulta Previa del Ministerio del Interior. </a:t>
            </a:r>
            <a:r>
              <a:rPr lang="es-ES">
                <a:latin typeface="Comic Sans MS" pitchFamily="66" charset="0"/>
              </a:rPr>
              <a:t>Quien debe coordinar y garantizar el cumplimiento de las condiciones adecuadas para el desarrollo de la consulta.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rgbClr val="7030A0"/>
                </a:solidFill>
                <a:latin typeface="Comic Sans MS" pitchFamily="66" charset="0"/>
              </a:rPr>
              <a:t>La empresa o institución interesada </a:t>
            </a:r>
            <a:r>
              <a:rPr lang="es-ES">
                <a:latin typeface="Comic Sans MS" pitchFamily="66" charset="0"/>
              </a:rPr>
              <a:t>en el proyecto; quien tiene el deber de informar de manera previa, suficiente, amplia y con claridad a las instituciones y a la comunidad sobre el proyecto y sus efectos.</a:t>
            </a:r>
            <a:r>
              <a:rPr lang="es-ES" b="1">
                <a:latin typeface="Comic Sans MS" pitchFamily="66" charset="0"/>
              </a:rPr>
              <a:t>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s-E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508625" y="1412875"/>
            <a:ext cx="3433763" cy="3671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351837" cy="792162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PASOS PARA EL PROCESO DE CONSULTA PREVIA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2125" y="1525588"/>
            <a:ext cx="3384550" cy="3478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2000" dirty="0">
                <a:solidFill>
                  <a:schemeClr val="bg1"/>
                </a:solidFill>
                <a:latin typeface="Comic Sans MS" pitchFamily="66" charset="0"/>
              </a:rPr>
              <a:t>Pasos:</a:t>
            </a:r>
          </a:p>
          <a:p>
            <a:pPr>
              <a:defRPr/>
            </a:pPr>
            <a:endParaRPr lang="es-MX" sz="200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MX" sz="2000" dirty="0">
                <a:solidFill>
                  <a:schemeClr val="bg1"/>
                </a:solidFill>
                <a:latin typeface="Comic Sans MS" pitchFamily="66" charset="0"/>
              </a:rPr>
              <a:t>ACERCAMIENTO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MX" sz="2000" dirty="0">
                <a:solidFill>
                  <a:schemeClr val="bg1"/>
                </a:solidFill>
                <a:latin typeface="Comic Sans MS" pitchFamily="66" charset="0"/>
              </a:rPr>
              <a:t>PRECONSULTA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MX" sz="2000" dirty="0">
                <a:solidFill>
                  <a:schemeClr val="bg1"/>
                </a:solidFill>
                <a:latin typeface="Comic Sans MS" pitchFamily="66" charset="0"/>
              </a:rPr>
              <a:t>APERTURA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MX" sz="2000" dirty="0">
                <a:solidFill>
                  <a:schemeClr val="bg1"/>
                </a:solidFill>
                <a:latin typeface="Comic Sans MS" pitchFamily="66" charset="0"/>
              </a:rPr>
              <a:t>IMPACTOS y PLANES DE MANEJO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MX" sz="2000" dirty="0">
                <a:solidFill>
                  <a:schemeClr val="bg1"/>
                </a:solidFill>
                <a:latin typeface="Comic Sans MS" pitchFamily="66" charset="0"/>
              </a:rPr>
              <a:t>PREACUERDOS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MX" sz="2000" dirty="0">
                <a:solidFill>
                  <a:schemeClr val="bg1"/>
                </a:solidFill>
                <a:latin typeface="Comic Sans MS" pitchFamily="66" charset="0"/>
              </a:rPr>
              <a:t>ACUERDOS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MX" sz="2000" dirty="0">
                <a:solidFill>
                  <a:schemeClr val="bg1"/>
                </a:solidFill>
                <a:latin typeface="Comic Sans MS" pitchFamily="66" charset="0"/>
              </a:rPr>
              <a:t>SEGUIMIENTO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MX" sz="2000" dirty="0">
                <a:solidFill>
                  <a:schemeClr val="bg1"/>
                </a:solidFill>
                <a:latin typeface="Comic Sans MS" pitchFamily="66" charset="0"/>
              </a:rPr>
              <a:t>CIERRE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5589239"/>
            <a:ext cx="3312368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CO" dirty="0"/>
              <a:t>Estos pasos deben entenderse como una guía para el proceso y no como una camisa de fuerza.</a:t>
            </a:r>
          </a:p>
        </p:txBody>
      </p:sp>
      <p:sp>
        <p:nvSpPr>
          <p:cNvPr id="24584" name="TextBox 5"/>
          <p:cNvSpPr txBox="1">
            <a:spLocks noChangeArrowheads="1"/>
          </p:cNvSpPr>
          <p:nvPr/>
        </p:nvSpPr>
        <p:spPr bwMode="auto">
          <a:xfrm>
            <a:off x="368300" y="1484313"/>
            <a:ext cx="3097213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/>
              <a:t>Antes de iniciar el proceso:</a:t>
            </a:r>
          </a:p>
          <a:p>
            <a:pPr algn="just"/>
            <a:r>
              <a:rPr lang="es-CO"/>
              <a:t>Las empresas o instituciones interesadas deben solicitar una </a:t>
            </a:r>
            <a:r>
              <a:rPr lang="es-CO">
                <a:solidFill>
                  <a:srgbClr val="7030A0"/>
                </a:solidFill>
              </a:rPr>
              <a:t>certificación sobre la presencia de comunidades étnicas </a:t>
            </a:r>
            <a:r>
              <a:rPr lang="es-CO"/>
              <a:t>a la Dirección de Consulta Previa del Ministerio del Interior y solicitar una certificación de títulos colectivos legalmente constituidos en el área del proyecto al INCODER.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1188" y="203200"/>
            <a:ext cx="8208962" cy="792163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CONSENTIMIENTO PREVIO, LIBRE E INFORMADO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900113" y="1196975"/>
            <a:ext cx="74168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_tradnl">
                <a:latin typeface="Comic Sans MS" pitchFamily="66" charset="0"/>
              </a:rPr>
              <a:t>Sentencia  T- 769 del 2009.</a:t>
            </a:r>
          </a:p>
          <a:p>
            <a:pPr algn="just"/>
            <a:endParaRPr lang="es-CO" b="1"/>
          </a:p>
          <a:p>
            <a:pPr algn="just">
              <a:buFont typeface="Wingdings 2" pitchFamily="18" charset="2"/>
              <a:buNone/>
            </a:pPr>
            <a:r>
              <a:rPr lang="es-ES_tradnl">
                <a:latin typeface="Comic Sans MS" pitchFamily="66" charset="0"/>
              </a:rPr>
              <a:t>“… </a:t>
            </a:r>
            <a:r>
              <a:rPr lang="es-ES_tradnl" b="1">
                <a:solidFill>
                  <a:srgbClr val="7030A0"/>
                </a:solidFill>
                <a:latin typeface="Comic Sans MS" pitchFamily="66" charset="0"/>
              </a:rPr>
              <a:t>cuando se trate de planes de desarrollo o de inversión a gran escala, que tengan mayor impacto dentro del territorio de afrodescendientes e indígenas, es deber del Estado no sólo consultar a dichas comunidades, sino también obtener su consentimiento libre, informado y previo, según sus costumbres y tradiciones</a:t>
            </a:r>
            <a:r>
              <a:rPr lang="es-ES_tradnl" b="1">
                <a:latin typeface="Comic Sans MS" pitchFamily="66" charset="0"/>
              </a:rPr>
              <a:t>, dado que esas poblaciones, al ejecutarse planes e inversiones de exploración y explotación en su hábitat, pueden llegar a atravesar cambios sociales y económicos profundos, como la pérdida de sus tierras tradicionales, el desalojo, la migración, el agotamiento </a:t>
            </a:r>
            <a:r>
              <a:rPr lang="es-ES_tradnl">
                <a:latin typeface="Comic Sans MS" pitchFamily="66" charset="0"/>
              </a:rPr>
              <a:t>de recursos necesarios para la subsistencia física y cultural, la destrucción y contaminación del ambiente tradicional, entre otras consecuencias; por lo que en estos casos las decisiones de las comunidades pueden llegar a considerarse vinculantes, debido al grave nivel de afectación que les acarrea”. </a:t>
            </a:r>
          </a:p>
          <a:p>
            <a:pPr>
              <a:buFont typeface="Wingdings 2" pitchFamily="18" charset="2"/>
              <a:buNone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80400" cy="647700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DECLARACIÓN DE LA ONU SOBRE DERECHOS DE LOS PUEBLOS INDÍGENAS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650" y="1122363"/>
            <a:ext cx="7632700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CO" b="1" cap="all" dirty="0">
                <a:latin typeface="Comic Sans MS" pitchFamily="66" charset="0"/>
              </a:rPr>
              <a:t>Artículos sobre el consentimiento previo, libre e informado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CO" b="1" cap="all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CO" dirty="0">
                <a:latin typeface="Comic Sans MS" pitchFamily="66" charset="0"/>
              </a:rPr>
              <a:t>Artículo 10</a:t>
            </a:r>
            <a:br>
              <a:rPr lang="es-CO" dirty="0">
                <a:latin typeface="Comic Sans MS" pitchFamily="66" charset="0"/>
              </a:rPr>
            </a:br>
            <a:r>
              <a:rPr lang="es-CO" dirty="0">
                <a:latin typeface="Comic Sans MS" pitchFamily="66" charset="0"/>
              </a:rPr>
              <a:t>Los pueblos indígenas no serán desplazados por la fuerza de sus tierras o territorios. No se procederá a ningún traslado sin el consentimiento libre, previo e informado de los pueblos indígenas interesados, ni sin un acuerdo previo sobre una indemnización justa y equitativa y, siempre que sea posible, la opción del regreso. </a:t>
            </a:r>
            <a:br>
              <a:rPr lang="es-CO" dirty="0">
                <a:latin typeface="Comic Sans MS" pitchFamily="66" charset="0"/>
              </a:rPr>
            </a:br>
            <a:r>
              <a:rPr lang="es-CO" dirty="0">
                <a:latin typeface="Comic Sans MS" pitchFamily="66" charset="0"/>
              </a:rPr>
              <a:t/>
            </a:r>
            <a:br>
              <a:rPr lang="es-CO" dirty="0">
                <a:latin typeface="Comic Sans MS" pitchFamily="66" charset="0"/>
              </a:rPr>
            </a:br>
            <a:endParaRPr lang="es-CO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CO" dirty="0">
                <a:latin typeface="Comic Sans MS" pitchFamily="66" charset="0"/>
              </a:rPr>
              <a:t>Artículo 19</a:t>
            </a:r>
            <a:br>
              <a:rPr lang="es-CO" dirty="0">
                <a:latin typeface="Comic Sans MS" pitchFamily="66" charset="0"/>
              </a:rPr>
            </a:br>
            <a:r>
              <a:rPr lang="es-CO" dirty="0">
                <a:latin typeface="Comic Sans MS" pitchFamily="66" charset="0"/>
              </a:rPr>
              <a:t>Los Estados celebrarán consultas y cooperarán de buena fe con los pueblos indígenas interesados por medio de sus instituciones representativas antes de adoptar y aplicar medidas legislativas o administrativas que los afecten, a fin de obtener su consentimiento libre, previo e informado. 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90550" y="260350"/>
            <a:ext cx="8229600" cy="504825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DECLARACIÓN DE LA ONU SOBRE DERECHOS DE LOS PUEBLOS INDÍGENAS</a:t>
            </a:r>
            <a:endParaRPr lang="es-CO" sz="2800" smtClean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388" y="981075"/>
            <a:ext cx="8856662" cy="57546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CO" sz="1400" dirty="0">
                <a:latin typeface="Comic Sans MS" pitchFamily="66" charset="0"/>
              </a:rPr>
              <a:t>Artículo 29</a:t>
            </a:r>
            <a:br>
              <a:rPr lang="es-CO" sz="1400" dirty="0">
                <a:latin typeface="Comic Sans MS" pitchFamily="66" charset="0"/>
              </a:rPr>
            </a:br>
            <a:r>
              <a:rPr lang="es-CO" sz="1400" dirty="0">
                <a:latin typeface="Comic Sans MS" pitchFamily="66" charset="0"/>
              </a:rPr>
              <a:t>1. Los pueblos indígenas tienen derecho a la conservación y protección del medio ambiente y de la capacidad productiva de sus tierras o territorios y recursos. Los Estados deberán establecer y ejecutar programas de asistencia a los pueblos indígenas para asegurar esa conservación y protección, sin discriminación alguna.</a:t>
            </a:r>
            <a:br>
              <a:rPr lang="es-CO" sz="1400" dirty="0">
                <a:latin typeface="Comic Sans MS" pitchFamily="66" charset="0"/>
              </a:rPr>
            </a:br>
            <a:r>
              <a:rPr lang="es-CO" sz="1400" dirty="0">
                <a:latin typeface="Comic Sans MS" pitchFamily="66" charset="0"/>
              </a:rPr>
              <a:t>2. Los Estados adoptarán medidas eficaces para garantizar que no se almacenen ni eliminen materiales peligrosos en las tierras o territorios de los pueblos indígenas sin su consentimiento libre, previo e informado.</a:t>
            </a:r>
            <a:br>
              <a:rPr lang="es-CO" sz="1400" dirty="0">
                <a:latin typeface="Comic Sans MS" pitchFamily="66" charset="0"/>
              </a:rPr>
            </a:br>
            <a:r>
              <a:rPr lang="es-CO" sz="1400" dirty="0">
                <a:latin typeface="Comic Sans MS" pitchFamily="66" charset="0"/>
              </a:rPr>
              <a:t>3. Los Estados también adoptarán medidas eficaces para garantizar, según sea necesario, que se apliquen debidamente programas de control, mantenimiento y restablecimiento de la salud de los pueblos indígenas afectados por esos materiales, programas que serán elaborados y ejecutados por esos pueblos.</a:t>
            </a:r>
            <a:br>
              <a:rPr lang="es-CO" sz="1400" dirty="0">
                <a:latin typeface="Comic Sans MS" pitchFamily="66" charset="0"/>
              </a:rPr>
            </a:br>
            <a:r>
              <a:rPr lang="es-CO" sz="1400" dirty="0">
                <a:latin typeface="Comic Sans MS" pitchFamily="66" charset="0"/>
              </a:rPr>
              <a:t/>
            </a:r>
            <a:br>
              <a:rPr lang="es-CO" sz="1400" dirty="0">
                <a:latin typeface="Comic Sans MS" pitchFamily="66" charset="0"/>
              </a:rPr>
            </a:br>
            <a:r>
              <a:rPr lang="es-CO" sz="1400" dirty="0">
                <a:latin typeface="Comic Sans MS" pitchFamily="66" charset="0"/>
              </a:rPr>
              <a:t/>
            </a:r>
            <a:br>
              <a:rPr lang="es-CO" sz="1400" dirty="0">
                <a:latin typeface="Comic Sans MS" pitchFamily="66" charset="0"/>
              </a:rPr>
            </a:br>
            <a:r>
              <a:rPr lang="es-CO" sz="1400" dirty="0">
                <a:latin typeface="Comic Sans MS" pitchFamily="66" charset="0"/>
              </a:rPr>
              <a:t>Artículo 32</a:t>
            </a:r>
            <a:br>
              <a:rPr lang="es-CO" sz="1400" dirty="0">
                <a:latin typeface="Comic Sans MS" pitchFamily="66" charset="0"/>
              </a:rPr>
            </a:br>
            <a:r>
              <a:rPr lang="es-CO" sz="1400" dirty="0">
                <a:latin typeface="Comic Sans MS" pitchFamily="66" charset="0"/>
              </a:rPr>
              <a:t>1. Los pueblos indígenas tienen derecho a determinar y elaborar las prioridades y estrategias para el desarrollo o la utilización de sus tierras o territorios y otros recursos.</a:t>
            </a:r>
            <a:br>
              <a:rPr lang="es-CO" sz="1400" dirty="0">
                <a:latin typeface="Comic Sans MS" pitchFamily="66" charset="0"/>
              </a:rPr>
            </a:br>
            <a:r>
              <a:rPr lang="es-CO" sz="1400" dirty="0">
                <a:latin typeface="Comic Sans MS" pitchFamily="66" charset="0"/>
              </a:rPr>
              <a:t>2. Los Estados celebrarán consultas y cooperarán de buena fe con los pueblos indígenas interesados por conducto de sus propias instituciones representativas a fin de obtener su consentimiento libre e informado antes de aprobar cualquier proyecto que afecte a sus tierras o territorios y otros recursos, particularmente en relación con el desarrollo, la utilización o la explotación de recursos minerales, hídricos o de otro tipo.</a:t>
            </a:r>
            <a:br>
              <a:rPr lang="es-CO" sz="1400" dirty="0">
                <a:latin typeface="Comic Sans MS" pitchFamily="66" charset="0"/>
              </a:rPr>
            </a:br>
            <a:r>
              <a:rPr lang="es-CO" sz="1400" dirty="0">
                <a:latin typeface="Comic Sans MS" pitchFamily="66" charset="0"/>
              </a:rPr>
              <a:t>3. Los Estados establecerán mecanismos eficaces para la reparación justa y equitativa por esas actividades, y se adoptarán medidas adecuadas para mitigar las consecuencias nocivas de orden ambiental, económico, social, cultural o espiritual</a:t>
            </a:r>
            <a:r>
              <a:rPr lang="es-CO" sz="1400" dirty="0"/>
              <a:t>.</a:t>
            </a:r>
            <a:br>
              <a:rPr lang="es-CO" sz="1400" dirty="0"/>
            </a:br>
            <a:endParaRPr lang="es-CO" sz="1400" dirty="0"/>
          </a:p>
          <a:p>
            <a:pPr marL="118872" fontAlgn="auto">
              <a:spcBef>
                <a:spcPts val="0"/>
              </a:spcBef>
              <a:spcAft>
                <a:spcPts val="0"/>
              </a:spcAft>
              <a:defRPr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504825"/>
          </a:xfrm>
        </p:spPr>
        <p:txBody>
          <a:bodyPr/>
          <a:lstStyle/>
          <a:p>
            <a:pPr algn="ctr" eaLnBrk="1" hangingPunct="1"/>
            <a:r>
              <a:rPr lang="es-CO" sz="2800" smtClean="0">
                <a:latin typeface="Comic Sans MS" pitchFamily="66" charset="0"/>
                <a:cs typeface="Arial" charset="0"/>
              </a:rPr>
              <a:t>EL ENFOQUE DE DERECHOS</a:t>
            </a:r>
          </a:p>
        </p:txBody>
      </p:sp>
      <p:graphicFrame>
        <p:nvGraphicFramePr>
          <p:cNvPr id="3" name="3 Diagrama"/>
          <p:cNvGraphicFramePr/>
          <p:nvPr/>
        </p:nvGraphicFramePr>
        <p:xfrm>
          <a:off x="250825" y="1268760"/>
          <a:ext cx="8893175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4" name="AutoShape 11"/>
          <p:cNvSpPr>
            <a:spLocks noChangeArrowheads="1"/>
          </p:cNvSpPr>
          <p:nvPr/>
        </p:nvSpPr>
        <p:spPr bwMode="auto">
          <a:xfrm>
            <a:off x="4427538" y="5248275"/>
            <a:ext cx="3600450" cy="552450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CO" sz="1700" b="1">
                <a:solidFill>
                  <a:srgbClr val="333300"/>
                </a:solidFill>
                <a:latin typeface="Comic Sans MS" pitchFamily="66" charset="0"/>
              </a:rPr>
              <a:t>LA CONSULTA PREVIA COMO </a:t>
            </a:r>
          </a:p>
          <a:p>
            <a:pPr algn="ctr"/>
            <a:r>
              <a:rPr lang="es-CO" sz="1700" b="1">
                <a:solidFill>
                  <a:srgbClr val="333300"/>
                </a:solidFill>
                <a:latin typeface="Comic Sans MS" pitchFamily="66" charset="0"/>
              </a:rPr>
              <a:t>DERECHO </a:t>
            </a:r>
            <a:endParaRPr lang="en-US" sz="1600" b="1">
              <a:solidFill>
                <a:srgbClr val="33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90550" y="260350"/>
            <a:ext cx="8229600" cy="504825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RETOS IDENTIFICADOS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68313" y="1052513"/>
            <a:ext cx="79914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CO">
                <a:latin typeface="Comic Sans MS" pitchFamily="66" charset="0"/>
              </a:rPr>
              <a:t>Estado debe actuar como garante de derechos, especialmente si la empresa privada o las instituciones a cargo de las iniciativas quieren intervenir el territorio. Debe facilitar la comunicación entre las partes.</a:t>
            </a:r>
          </a:p>
          <a:p>
            <a:pPr algn="just">
              <a:buFont typeface="Arial" charset="0"/>
              <a:buChar char="•"/>
            </a:pPr>
            <a:r>
              <a:rPr lang="es-CO">
                <a:latin typeface="Comic Sans MS" pitchFamily="66" charset="0"/>
              </a:rPr>
              <a:t>El Estado y los interesados en el proyecto deben conocer y respetar  los tiempos y ritmos de las comunidades, dejar que completen procesos internos.</a:t>
            </a:r>
          </a:p>
          <a:p>
            <a:pPr algn="just">
              <a:buFont typeface="Arial" charset="0"/>
              <a:buChar char="•"/>
            </a:pPr>
            <a:r>
              <a:rPr lang="es-CO">
                <a:latin typeface="Comic Sans MS" pitchFamily="66" charset="0"/>
              </a:rPr>
              <a:t>Rol Ministerio del Interior y de Ambiente: Socializar normativa sobre derechos.</a:t>
            </a:r>
          </a:p>
          <a:p>
            <a:pPr algn="just">
              <a:buFont typeface="Arial" charset="0"/>
              <a:buChar char="•"/>
            </a:pPr>
            <a:r>
              <a:rPr lang="es-CO">
                <a:latin typeface="Comic Sans MS" pitchFamily="66" charset="0"/>
              </a:rPr>
              <a:t>Realizar el seguimiento participativo a los impactos sociales y culturales estableciendo indicadores necesarios.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1963" y="4005263"/>
            <a:ext cx="7993062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CO">
                <a:latin typeface="Comic Sans MS" pitchFamily="66" charset="0"/>
              </a:rPr>
              <a:t>Respetar diferentes versiones y visiones frente al desarrollo. </a:t>
            </a:r>
          </a:p>
          <a:p>
            <a:pPr algn="just">
              <a:buFont typeface="Arial" charset="0"/>
              <a:buChar char="•"/>
            </a:pPr>
            <a:r>
              <a:rPr lang="es-CO">
                <a:latin typeface="Comic Sans MS" pitchFamily="66" charset="0"/>
              </a:rPr>
              <a:t>Asegurar que las comunidades se beneficien del desarrollo sin que sus necesidades (por sus condiciones de vida) sean aprovechadas para imponer un modelo de desarrollo.</a:t>
            </a:r>
          </a:p>
          <a:p>
            <a:pPr algn="just">
              <a:buFont typeface="Arial" charset="0"/>
              <a:buChar char="•"/>
            </a:pPr>
            <a:r>
              <a:rPr lang="es-CO">
                <a:latin typeface="Comic Sans MS" pitchFamily="66" charset="0"/>
              </a:rPr>
              <a:t>Facilitar la comprensión del lenguaje técnico.</a:t>
            </a:r>
          </a:p>
          <a:p>
            <a:pPr algn="just">
              <a:buFont typeface="Arial" charset="0"/>
              <a:buChar char="•"/>
            </a:pPr>
            <a:r>
              <a:rPr lang="es-CO">
                <a:latin typeface="Comic Sans MS" pitchFamily="66" charset="0"/>
              </a:rPr>
              <a:t>Aplicación de ética empresarial/Principios Rectores de la ONU</a:t>
            </a:r>
          </a:p>
          <a:p>
            <a:pPr algn="just">
              <a:buFont typeface="Arial" charset="0"/>
              <a:buChar char="•"/>
            </a:pPr>
            <a:r>
              <a:rPr lang="es-CO">
                <a:latin typeface="Comic Sans MS" pitchFamily="66" charset="0"/>
              </a:rPr>
              <a:t>Evitar crear divisiones en las comunidades.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971550" y="3552825"/>
            <a:ext cx="4537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5400" b="1">
                <a:solidFill>
                  <a:schemeClr val="bg1"/>
                </a:solidFill>
                <a:latin typeface="Garamond" pitchFamily="18" charset="0"/>
              </a:rPr>
              <a:t>GRACIAS</a:t>
            </a:r>
            <a:endParaRPr lang="es-CO" sz="5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158162" cy="865188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RECONOCIMIENTO DE LA DIVERSIDAD ÉTNICA EN COLOMBIA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188" y="1412875"/>
            <a:ext cx="7705725" cy="5216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  <a:defRPr/>
            </a:pPr>
            <a:r>
              <a:rPr lang="es-ES" dirty="0">
                <a:latin typeface="Comic Sans MS" pitchFamily="66" charset="0"/>
              </a:rPr>
              <a:t>El reconocimiento de los grupos étnicos en la Constitución Política de 1991 y los acuerdos internacionales, marcan un nuevo escenario en las relaciones entre el Estado y los grupos étnicos colombianos como sujetos de derechos específicos, entre ellos los derechos colectivos.</a:t>
            </a:r>
          </a:p>
          <a:p>
            <a:pPr algn="ctr">
              <a:spcBef>
                <a:spcPct val="50000"/>
              </a:spcBef>
              <a:defRPr/>
            </a:pPr>
            <a:endParaRPr lang="es-ES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ALGUNOS FUNDAMENTOS LEGALES</a:t>
            </a:r>
          </a:p>
          <a:p>
            <a:pPr algn="just">
              <a:spcBef>
                <a:spcPct val="50000"/>
              </a:spcBef>
              <a:defRPr/>
            </a:pPr>
            <a:endParaRPr lang="es-E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ES" dirty="0">
                <a:latin typeface="Comic Sans MS" pitchFamily="66" charset="0"/>
              </a:rPr>
              <a:t>Convenio 169 de 1989 de la OIT. 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dirty="0">
                <a:latin typeface="Comic Sans MS" pitchFamily="66" charset="0"/>
              </a:rPr>
              <a:t>Constitución Política de 1991 y Ley 21 de 1991.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dirty="0">
                <a:latin typeface="Comic Sans MS" pitchFamily="66" charset="0"/>
              </a:rPr>
              <a:t>Declaración de las Naciones Unidas sobre los Derechos de los Pueblos Indígenas (2007).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dirty="0">
                <a:latin typeface="Comic Sans MS" pitchFamily="66" charset="0"/>
              </a:rPr>
              <a:t>Sentencias de la Corte Constitucional.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dirty="0">
                <a:latin typeface="Comic Sans MS" pitchFamily="66" charset="0"/>
              </a:rPr>
              <a:t>Decretos y Directivas.</a:t>
            </a:r>
          </a:p>
          <a:p>
            <a:pPr algn="dist">
              <a:spcBef>
                <a:spcPct val="50000"/>
              </a:spcBef>
              <a:defRPr/>
            </a:pP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90550" y="260350"/>
            <a:ext cx="8229600" cy="504825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¿QUÉ ES LA CONSULTA PREVIA?</a:t>
            </a:r>
          </a:p>
        </p:txBody>
      </p:sp>
      <p:sp>
        <p:nvSpPr>
          <p:cNvPr id="3" name="Rectangle 2"/>
          <p:cNvSpPr/>
          <p:nvPr/>
        </p:nvSpPr>
        <p:spPr>
          <a:xfrm>
            <a:off x="900113" y="1196975"/>
            <a:ext cx="7127875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dirty="0">
                <a:latin typeface="Comic Sans MS" pitchFamily="66" charset="0"/>
              </a:rPr>
              <a:t>Es un </a:t>
            </a:r>
            <a:r>
              <a:rPr lang="es-MX" sz="2400" b="1" dirty="0">
                <a:solidFill>
                  <a:srgbClr val="7030A0"/>
                </a:solidFill>
                <a:latin typeface="Comic Sans MS" pitchFamily="66" charset="0"/>
              </a:rPr>
              <a:t>derecho fundamental.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>
                <a:latin typeface="Comic Sans MS" pitchFamily="66" charset="0"/>
              </a:rPr>
              <a:t>Es un </a:t>
            </a:r>
            <a:r>
              <a:rPr lang="es-CO" sz="2400" b="1" dirty="0">
                <a:solidFill>
                  <a:srgbClr val="7030A0"/>
                </a:solidFill>
                <a:latin typeface="Comic Sans MS" pitchFamily="66" charset="0"/>
              </a:rPr>
              <a:t>mecanismo de participación</a:t>
            </a:r>
            <a:r>
              <a:rPr lang="es-CO" sz="2400" dirty="0">
                <a:latin typeface="Comic Sans MS" pitchFamily="66" charset="0"/>
              </a:rPr>
              <a:t> a través del cual se busca garantizar la integridad étnica y cultural de los pueblos étnicos para ser </a:t>
            </a:r>
            <a:r>
              <a:rPr lang="es-CO" sz="2400" dirty="0">
                <a:solidFill>
                  <a:srgbClr val="7030A0"/>
                </a:solidFill>
                <a:latin typeface="Comic Sans MS" pitchFamily="66" charset="0"/>
              </a:rPr>
              <a:t>actore</a:t>
            </a:r>
            <a:r>
              <a:rPr lang="es-CO" sz="2400" dirty="0">
                <a:latin typeface="Comic Sans MS" pitchFamily="66" charset="0"/>
              </a:rPr>
              <a:t>s de la vida política, económica, social y cultural del país.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400" dirty="0">
              <a:latin typeface="Comic Sans MS" pitchFamily="66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>
                <a:latin typeface="Comic Sans MS" pitchFamily="66" charset="0"/>
              </a:rPr>
              <a:t>El derecho a la participación se encuentra íntimamente ligado al d</a:t>
            </a:r>
            <a:r>
              <a:rPr lang="es-CO" sz="2400" b="1" dirty="0">
                <a:solidFill>
                  <a:srgbClr val="7030A0"/>
                </a:solidFill>
                <a:latin typeface="Comic Sans MS" pitchFamily="66" charset="0"/>
              </a:rPr>
              <a:t>erecho a la información.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90550" y="260350"/>
            <a:ext cx="8229600" cy="504825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¿QUÉ ES LA CONSULTA PREVIA?</a:t>
            </a:r>
            <a:endParaRPr lang="es-CO" sz="2800" smtClean="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971550" y="1858963"/>
            <a:ext cx="73453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38150" indent="-319088" algn="just">
              <a:buFont typeface="Wingdings 2" pitchFamily="18" charset="2"/>
              <a:buNone/>
            </a:pPr>
            <a:r>
              <a:rPr lang="es-CO" sz="2400" b="1">
                <a:solidFill>
                  <a:srgbClr val="7030A0"/>
                </a:solidFill>
                <a:latin typeface="Comic Sans MS" pitchFamily="66" charset="0"/>
              </a:rPr>
              <a:t>Instrumento</a:t>
            </a:r>
            <a:r>
              <a:rPr lang="es-CO" sz="2400">
                <a:latin typeface="Comic Sans MS" pitchFamily="66" charset="0"/>
              </a:rPr>
              <a:t> para la defensa de los derechos a: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es-CO" sz="2400">
                <a:latin typeface="Comic Sans MS" pitchFamily="66" charset="0"/>
              </a:rPr>
              <a:t>La integridad étnica,  (art 7)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es-CO" sz="2400">
                <a:latin typeface="Comic Sans MS" pitchFamily="66" charset="0"/>
              </a:rPr>
              <a:t>Cultural ( 330),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es-CO" sz="2400">
                <a:latin typeface="Comic Sans MS" pitchFamily="66" charset="0"/>
              </a:rPr>
              <a:t>Territorial (329- 330),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es-CO" sz="2400">
                <a:latin typeface="Comic Sans MS" pitchFamily="66" charset="0"/>
              </a:rPr>
              <a:t>de participación  (1, 40 -2)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es-CO" sz="2400">
                <a:latin typeface="Comic Sans MS" pitchFamily="66" charset="0"/>
              </a:rPr>
              <a:t>de autonomía de los indígenas </a:t>
            </a:r>
          </a:p>
          <a:p>
            <a:pPr marL="438150" indent="-319088">
              <a:buFont typeface="Wingdings 2" pitchFamily="18" charset="2"/>
              <a:buNone/>
            </a:pPr>
            <a:endParaRPr lang="es-CO" sz="2400">
              <a:latin typeface="Comic Sans MS" pitchFamily="66" charset="0"/>
            </a:endParaRPr>
          </a:p>
          <a:p>
            <a:pPr marL="438150" indent="-319088" algn="just">
              <a:buFont typeface="Wingdings 2" pitchFamily="18" charset="2"/>
              <a:buNone/>
            </a:pPr>
            <a:r>
              <a:rPr lang="es-CO" sz="2400">
                <a:latin typeface="Comic Sans MS" pitchFamily="66" charset="0"/>
              </a:rPr>
              <a:t>Lo que permite avanzar en el reconocimiento real de los derechos humanos de estos pueblos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28638" y="476250"/>
            <a:ext cx="8229600" cy="504825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CONSULTA PREVIA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258888" y="1412875"/>
            <a:ext cx="67691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2400">
                <a:latin typeface="Comic Sans MS" pitchFamily="66" charset="0"/>
              </a:rPr>
              <a:t>Un mecanismo de participación que se fundamenta en el derecho que tienen los pueblos a su autodeterminación, es decir, a "decidir sus </a:t>
            </a:r>
            <a:r>
              <a:rPr lang="es-CO" sz="2400">
                <a:solidFill>
                  <a:srgbClr val="7030A0"/>
                </a:solidFill>
                <a:latin typeface="Comic Sans MS" pitchFamily="66" charset="0"/>
              </a:rPr>
              <a:t>propias prioridades </a:t>
            </a:r>
            <a:r>
              <a:rPr lang="es-CO" sz="2400">
                <a:latin typeface="Comic Sans MS" pitchFamily="66" charset="0"/>
              </a:rPr>
              <a:t>en lo que atañe al proceso de desarrollo, en la medida en que éste afecte a sus vidas, creencias, instituciones y bienestar espiritual y a las tierras que ocupan o utilizan de alguna manera, y de controlar, en la medida de lo posible, su propio desarrollo económico, social y cultural". </a:t>
            </a:r>
          </a:p>
          <a:p>
            <a:pPr algn="r"/>
            <a:r>
              <a:rPr lang="es-CO" sz="2400" b="1">
                <a:solidFill>
                  <a:srgbClr val="7030A0"/>
                </a:solidFill>
                <a:latin typeface="Comic Sans MS" pitchFamily="66" charset="0"/>
              </a:rPr>
              <a:t>(Convenio 169 OIT)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90550" y="260350"/>
            <a:ext cx="8229600" cy="504825"/>
          </a:xfrm>
        </p:spPr>
        <p:txBody>
          <a:bodyPr/>
          <a:lstStyle/>
          <a:p>
            <a:pPr algn="ctr"/>
            <a:r>
              <a:rPr lang="es-CO" sz="2800" smtClean="0">
                <a:latin typeface="Comic Sans MS" pitchFamily="66" charset="0"/>
                <a:cs typeface="Arial" charset="0"/>
              </a:rPr>
              <a:t>CONVENIO 169 DE 1989 DE LA OIT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8888" y="1125538"/>
            <a:ext cx="6697662" cy="43386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rgbClr val="7030A0"/>
                </a:solidFill>
                <a:latin typeface="Comic Sans MS" pitchFamily="66" charset="0"/>
              </a:rPr>
              <a:t>Artículo </a:t>
            </a:r>
            <a:r>
              <a:rPr lang="es-CO" sz="2400" b="1" dirty="0">
                <a:solidFill>
                  <a:srgbClr val="7030A0"/>
                </a:solidFill>
                <a:latin typeface="Comic Sans MS" pitchFamily="66" charset="0"/>
              </a:rPr>
              <a:t>6</a:t>
            </a:r>
          </a:p>
          <a:p>
            <a:pPr marL="342900" indent="-342900">
              <a:defRPr/>
            </a:pPr>
            <a:r>
              <a:rPr lang="es-CO" dirty="0">
                <a:latin typeface="Comic Sans MS" pitchFamily="66" charset="0"/>
              </a:rPr>
              <a:t>Al aplicar las disposiciones del presente Convenio, los gobiernos deberán</a:t>
            </a:r>
            <a:r>
              <a:rPr lang="es-CO" b="1" dirty="0">
                <a:latin typeface="Comic Sans MS" pitchFamily="66" charset="0"/>
              </a:rPr>
              <a:t>:</a:t>
            </a:r>
          </a:p>
          <a:p>
            <a:pPr marL="342900" indent="-342900">
              <a:defRPr/>
            </a:pPr>
            <a:endParaRPr lang="es-CO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 algn="just">
              <a:buFontTx/>
              <a:buAutoNum type="alphaLcParenR"/>
              <a:defRPr/>
            </a:pPr>
            <a:r>
              <a:rPr lang="es-CO" dirty="0">
                <a:solidFill>
                  <a:srgbClr val="7030A0"/>
                </a:solidFill>
                <a:latin typeface="Comic Sans MS" pitchFamily="66" charset="0"/>
              </a:rPr>
              <a:t>Consultar a los pueblos interesados, mediante procedimientos apropiados</a:t>
            </a:r>
            <a:r>
              <a:rPr lang="es-CO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CO" dirty="0">
                <a:latin typeface="Comic Sans MS" pitchFamily="66" charset="0"/>
              </a:rPr>
              <a:t>y en particular a través de sus instituciones representativas</a:t>
            </a:r>
            <a:r>
              <a:rPr lang="es-CO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CO" dirty="0">
                <a:solidFill>
                  <a:srgbClr val="7030A0"/>
                </a:solidFill>
                <a:latin typeface="Comic Sans MS" pitchFamily="66" charset="0"/>
              </a:rPr>
              <a:t>cada vez que se prevean medidas legislativas o administrativas susceptibles de afectarles directamente;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marL="342900" indent="-342900" algn="just">
              <a:buFontTx/>
              <a:buAutoNum type="alphaLcParenR"/>
              <a:defRPr/>
            </a:pPr>
            <a:endParaRPr lang="es-CO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 algn="just">
              <a:buFontTx/>
              <a:buAutoNum type="alphaLcParenR"/>
              <a:defRPr/>
            </a:pPr>
            <a:r>
              <a:rPr lang="es-CO" dirty="0">
                <a:solidFill>
                  <a:srgbClr val="7030A0"/>
                </a:solidFill>
                <a:latin typeface="Comic Sans MS" pitchFamily="66" charset="0"/>
              </a:rPr>
              <a:t>Las consultas </a:t>
            </a:r>
            <a:r>
              <a:rPr lang="es-CO" dirty="0">
                <a:latin typeface="Comic Sans MS" pitchFamily="66" charset="0"/>
              </a:rPr>
              <a:t>llevadas a cabo en aplicación de este Convenio </a:t>
            </a:r>
            <a:r>
              <a:rPr lang="es-CO" dirty="0">
                <a:solidFill>
                  <a:srgbClr val="7030A0"/>
                </a:solidFill>
                <a:latin typeface="Comic Sans MS" pitchFamily="66" charset="0"/>
              </a:rPr>
              <a:t>deberán efectuarse de buena fe </a:t>
            </a:r>
            <a:r>
              <a:rPr lang="es-CO" dirty="0">
                <a:latin typeface="Comic Sans MS" pitchFamily="66" charset="0"/>
              </a:rPr>
              <a:t>de una manera apropiada a las circunstancias, con la finalidad de llegar a un acuerdo o lograr el consentimiento acerca de las medidas propuestas.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8313" y="2205038"/>
            <a:ext cx="8207375" cy="1728787"/>
          </a:xfrm>
        </p:spPr>
        <p:txBody>
          <a:bodyPr/>
          <a:lstStyle/>
          <a:p>
            <a:pPr algn="ctr"/>
            <a:r>
              <a:rPr lang="es-CO" sz="2800" smtClean="0">
                <a:solidFill>
                  <a:srgbClr val="7030A0"/>
                </a:solidFill>
                <a:latin typeface="Comic Sans MS" pitchFamily="66" charset="0"/>
                <a:cs typeface="Arial" charset="0"/>
              </a:rPr>
              <a:t>PARA QUÉ Y CUÁNDO SE APLICA LA CONSULTA PREVIA A LOS GRUPOS ÉTNICOS?</a:t>
            </a:r>
            <a:endParaRPr lang="es-CO" sz="280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61988" y="404813"/>
            <a:ext cx="8229600" cy="503237"/>
          </a:xfrm>
        </p:spPr>
        <p:txBody>
          <a:bodyPr/>
          <a:lstStyle/>
          <a:p>
            <a:r>
              <a:rPr lang="es-CO" sz="2800" smtClean="0">
                <a:latin typeface="Comic Sans MS" pitchFamily="66" charset="0"/>
                <a:cs typeface="Arial" charset="0"/>
              </a:rPr>
              <a:t>SIRVE PARA:</a:t>
            </a:r>
          </a:p>
        </p:txBody>
      </p:sp>
      <p:sp>
        <p:nvSpPr>
          <p:cNvPr id="3" name="Rectangle 2"/>
          <p:cNvSpPr/>
          <p:nvPr/>
        </p:nvSpPr>
        <p:spPr>
          <a:xfrm>
            <a:off x="661988" y="1268413"/>
            <a:ext cx="7777162" cy="4710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912" indent="-34290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000" b="1" dirty="0">
                <a:solidFill>
                  <a:srgbClr val="7030A0"/>
                </a:solidFill>
                <a:latin typeface="Comic Sans MS" pitchFamily="66" charset="0"/>
              </a:rPr>
              <a:t>Proteger la integridad </a:t>
            </a:r>
            <a:r>
              <a:rPr lang="es-MX" sz="2000" dirty="0">
                <a:latin typeface="Comic Sans MS" pitchFamily="66" charset="0"/>
              </a:rPr>
              <a:t>cultural y la vida de los grupos étnicos.</a:t>
            </a:r>
          </a:p>
          <a:p>
            <a:pPr marL="9601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Comic Sans MS" pitchFamily="66" charset="0"/>
            </a:endParaRPr>
          </a:p>
          <a:p>
            <a:pPr marL="438912" indent="-34290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000" dirty="0">
                <a:latin typeface="Comic Sans MS" pitchFamily="66" charset="0"/>
              </a:rPr>
              <a:t>Para llegar a acuerdos y buscar el consentimiento sobre los </a:t>
            </a:r>
            <a:r>
              <a:rPr lang="es-MX" sz="2000" b="1" dirty="0">
                <a:solidFill>
                  <a:srgbClr val="7030A0"/>
                </a:solidFill>
                <a:latin typeface="Comic Sans MS" pitchFamily="66" charset="0"/>
              </a:rPr>
              <a:t>Actos Administrativos y proyectos </a:t>
            </a:r>
            <a:r>
              <a:rPr lang="es-MX" sz="2000" dirty="0">
                <a:solidFill>
                  <a:srgbClr val="7030A0"/>
                </a:solidFill>
                <a:latin typeface="Comic Sans MS" pitchFamily="66" charset="0"/>
              </a:rPr>
              <a:t>que afectan </a:t>
            </a:r>
            <a:r>
              <a:rPr lang="es-MX" sz="2000" dirty="0">
                <a:latin typeface="Comic Sans MS" pitchFamily="66" charset="0"/>
              </a:rPr>
              <a:t>directamente los territorios e intereses de los pueblos étnicos.</a:t>
            </a:r>
          </a:p>
          <a:p>
            <a:pPr marL="9601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Comic Sans MS" pitchFamily="66" charset="0"/>
            </a:endParaRP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CO" sz="2000" b="1" dirty="0">
                <a:solidFill>
                  <a:srgbClr val="7030A0"/>
                </a:solidFill>
                <a:latin typeface="Comic Sans MS" pitchFamily="66" charset="0"/>
              </a:rPr>
              <a:t>Salvaguardar</a:t>
            </a:r>
            <a:r>
              <a:rPr lang="es-CO" sz="20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CO" sz="2000" dirty="0">
                <a:latin typeface="Comic Sans MS" pitchFamily="66" charset="0"/>
              </a:rPr>
              <a:t>las personas, instituciones, bienes, trabajo, culturas y medio ambiente de estos pueblos.</a:t>
            </a:r>
          </a:p>
          <a:p>
            <a:pPr marL="11887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000" dirty="0">
              <a:solidFill>
                <a:srgbClr val="00B0F0"/>
              </a:solidFill>
              <a:latin typeface="Comic Sans MS" pitchFamily="66" charset="0"/>
            </a:endParaRP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CO" sz="2000" b="1" dirty="0">
                <a:solidFill>
                  <a:srgbClr val="7030A0"/>
                </a:solidFill>
                <a:latin typeface="Comic Sans MS" pitchFamily="66" charset="0"/>
              </a:rPr>
              <a:t>Reconocer y proteger </a:t>
            </a:r>
            <a:r>
              <a:rPr lang="es-CO" sz="2000" dirty="0">
                <a:latin typeface="Comic Sans MS" pitchFamily="66" charset="0"/>
              </a:rPr>
              <a:t>sus valores y prácticas sociales, culturales, religiosas, espirituales e institucionales</a:t>
            </a:r>
            <a:r>
              <a:rPr lang="es-MX" sz="2000" dirty="0">
                <a:latin typeface="Comic Sans MS" pitchFamily="66" charset="0"/>
              </a:rPr>
              <a:t>.</a:t>
            </a:r>
          </a:p>
          <a:p>
            <a:pPr marL="11887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Comic Sans MS" pitchFamily="66" charset="0"/>
            </a:endParaRP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000" dirty="0">
                <a:solidFill>
                  <a:srgbClr val="7030A0"/>
                </a:solidFill>
                <a:latin typeface="Comic Sans MS" pitchFamily="66" charset="0"/>
              </a:rPr>
              <a:t>Evitar</a:t>
            </a:r>
            <a:r>
              <a:rPr lang="es-MX" sz="2000" dirty="0">
                <a:latin typeface="Comic Sans MS" pitchFamily="66" charset="0"/>
              </a:rPr>
              <a:t> que se imponga la voluntad de una parte sobre otra.</a:t>
            </a:r>
            <a:endParaRPr lang="es-CO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POR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tr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576</TotalTime>
  <Words>1782</Words>
  <Application>Microsoft Office PowerPoint</Application>
  <PresentationFormat>Presentación en pantalla (4:3)</PresentationFormat>
  <Paragraphs>156</Paragraphs>
  <Slides>21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Wingdings 2</vt:lpstr>
      <vt:lpstr>Wingdings</vt:lpstr>
      <vt:lpstr>Garamond</vt:lpstr>
      <vt:lpstr>Plantilla PORTADA</vt:lpstr>
      <vt:lpstr>Diapositiva 1</vt:lpstr>
      <vt:lpstr>EL ENFOQUE DE DERECHOS</vt:lpstr>
      <vt:lpstr>RECONOCIMIENTO DE LA DIVERSIDAD ÉTNICA EN COLOMBIA</vt:lpstr>
      <vt:lpstr>¿QUÉ ES LA CONSULTA PREVIA?</vt:lpstr>
      <vt:lpstr>¿QUÉ ES LA CONSULTA PREVIA?</vt:lpstr>
      <vt:lpstr>CONSULTA PREVIA</vt:lpstr>
      <vt:lpstr>CONVENIO 169 DE 1989 DE LA OIT</vt:lpstr>
      <vt:lpstr>PARA QUÉ Y CUÁNDO SE APLICA LA CONSULTA PREVIA A LOS GRUPOS ÉTNICOS?</vt:lpstr>
      <vt:lpstr>SIRVE PARA:</vt:lpstr>
      <vt:lpstr>SIRVE PARA:</vt:lpstr>
      <vt:lpstr>¿CUÁNDO?</vt:lpstr>
      <vt:lpstr>¿QUIÉN CONSULTA?</vt:lpstr>
      <vt:lpstr>¿QUIÉNES SON LOS CONSULTADOS?</vt:lpstr>
      <vt:lpstr>PRINCIPIOS BÁSICOS DE LA CONSULTA PREVIA</vt:lpstr>
      <vt:lpstr>¿QUIÉNES PARTICIPAN DE LA CONSULTA PREVIA?</vt:lpstr>
      <vt:lpstr>PASOS PARA EL PROCESO DE CONSULTA PREVIA</vt:lpstr>
      <vt:lpstr>CONSENTIMIENTO PREVIO, LIBRE E INFORMADO</vt:lpstr>
      <vt:lpstr>DECLARACIÓN DE LA ONU SOBRE DERECHOS DE LOS PUEBLOS INDÍGENAS</vt:lpstr>
      <vt:lpstr>DECLARACIÓN DE LA ONU SOBRE DERECHOS DE LOS PUEBLOS INDÍGENAS</vt:lpstr>
      <vt:lpstr>RETOS IDENTIFICADOS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glamwall</dc:creator>
  <cp:lastModifiedBy>Humberto</cp:lastModifiedBy>
  <cp:revision>83</cp:revision>
  <dcterms:created xsi:type="dcterms:W3CDTF">2011-02-04T15:10:26Z</dcterms:created>
  <dcterms:modified xsi:type="dcterms:W3CDTF">2012-04-07T13:54:51Z</dcterms:modified>
</cp:coreProperties>
</file>