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1" r:id="rId1"/>
  </p:sldMasterIdLst>
  <p:notesMasterIdLst>
    <p:notesMasterId r:id="rId13"/>
  </p:notesMasterIdLst>
  <p:sldIdLst>
    <p:sldId id="266" r:id="rId2"/>
    <p:sldId id="257" r:id="rId3"/>
    <p:sldId id="258" r:id="rId4"/>
    <p:sldId id="259" r:id="rId5"/>
    <p:sldId id="271" r:id="rId6"/>
    <p:sldId id="278" r:id="rId7"/>
    <p:sldId id="279" r:id="rId8"/>
    <p:sldId id="280" r:id="rId9"/>
    <p:sldId id="281" r:id="rId10"/>
    <p:sldId id="282" r:id="rId11"/>
    <p:sldId id="275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17" autoAdjust="0"/>
    <p:restoredTop sz="94660"/>
  </p:normalViewPr>
  <p:slideViewPr>
    <p:cSldViewPr>
      <p:cViewPr>
        <p:scale>
          <a:sx n="65" d="100"/>
          <a:sy n="65" d="100"/>
        </p:scale>
        <p:origin x="-534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6A0C6-D5A1-475B-BCCE-3BFCF8678F54}" type="datetimeFigureOut">
              <a:rPr lang="es-CO" smtClean="0"/>
              <a:pPr/>
              <a:t>26/09/2014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BBADF-148C-4476-888B-438C25F4D03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1255626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BBADF-148C-4476-888B-438C25F4D03E}" type="slidenum">
              <a:rPr lang="es-CO" smtClean="0"/>
              <a:pPr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3285224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F918-19EC-40C1-8EF1-3FF234C9E3E5}" type="datetime1">
              <a:rPr lang="es-MX" smtClean="0"/>
              <a:pPr/>
              <a:t>26/09/2014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CELDAS ELECTROQUÍMICAS</a:t>
            </a:r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0160-86B6-4C26-8C87-90BA5E1A6BA6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244967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5BF0-23F6-4B16-9807-4153341D9ACE}" type="datetime1">
              <a:rPr lang="es-MX" smtClean="0"/>
              <a:pPr/>
              <a:t>26/09/2014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CELDAS ELECTROQUÍMICAS</a:t>
            </a:r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0160-86B6-4C26-8C87-90BA5E1A6BA6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505954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61CE-0D61-4E19-9F53-6B7F6D2380CE}" type="datetime1">
              <a:rPr lang="es-MX" smtClean="0"/>
              <a:pPr/>
              <a:t>26/09/2014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CELDAS ELECTROQUÍMICAS</a:t>
            </a:r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0160-86B6-4C26-8C87-90BA5E1A6BA6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282112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FF7D-AD23-4D9D-8B88-EDE3CA27E8E7}" type="datetime1">
              <a:rPr lang="es-MX" smtClean="0"/>
              <a:pPr/>
              <a:t>26/09/2014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CELDAS ELECTROQUÍMICAS</a:t>
            </a:r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0160-86B6-4C26-8C87-90BA5E1A6BA6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789193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D215-E955-489A-8105-5EE61783A9CF}" type="datetime1">
              <a:rPr lang="es-MX" smtClean="0"/>
              <a:pPr/>
              <a:t>26/09/2014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CELDAS ELECTROQUÍMICAS</a:t>
            </a:r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0160-86B6-4C26-8C87-90BA5E1A6BA6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52126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E7B7-884A-4ABA-9EFD-4E9523CA9E35}" type="datetime1">
              <a:rPr lang="es-MX" smtClean="0"/>
              <a:pPr/>
              <a:t>26/09/2014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CELDAS ELECTROQUÍMICAS</a:t>
            </a:r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0160-86B6-4C26-8C87-90BA5E1A6BA6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183081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C802-9F6A-4B68-AAAD-BAE188D7985B}" type="datetime1">
              <a:rPr lang="es-MX" smtClean="0"/>
              <a:pPr/>
              <a:t>26/09/2014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CELDAS ELECTROQUÍMICAS</a:t>
            </a:r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0160-86B6-4C26-8C87-90BA5E1A6BA6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618740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D2A2C-1222-42D4-A288-65D140DCC561}" type="datetime1">
              <a:rPr lang="es-MX" smtClean="0"/>
              <a:pPr/>
              <a:t>26/09/2014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CELDAS ELECTROQUÍMICAS</a:t>
            </a:r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0160-86B6-4C26-8C87-90BA5E1A6BA6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42076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2C08-C08A-47DE-89AC-00BB7C793BC5}" type="datetime1">
              <a:rPr lang="es-MX" smtClean="0"/>
              <a:pPr/>
              <a:t>26/09/2014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CELDAS ELECTROQUÍMICAS</a:t>
            </a:r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0160-86B6-4C26-8C87-90BA5E1A6BA6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4051617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7A40-89D9-49B8-9284-020FC4BDE96C}" type="datetime1">
              <a:rPr lang="es-MX" smtClean="0"/>
              <a:pPr/>
              <a:t>26/09/2014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CELDAS ELECTROQUÍMICAS</a:t>
            </a:r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0160-86B6-4C26-8C87-90BA5E1A6BA6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91176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F00A-A67F-49E1-ACC4-5F125094E6DE}" type="datetime1">
              <a:rPr lang="es-MX" smtClean="0"/>
              <a:pPr/>
              <a:t>26/09/2014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CELDAS ELECTROQUÍMICAS</a:t>
            </a:r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0160-86B6-4C26-8C87-90BA5E1A6BA6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14949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DB11-620E-46AD-A75F-99D06B18AFDF}" type="datetime1">
              <a:rPr lang="es-MX" smtClean="0"/>
              <a:pPr/>
              <a:t>26/09/2014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CELDAS ELECTROQUÍMICAS</a:t>
            </a:r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0160-86B6-4C26-8C87-90BA5E1A6BA6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001690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BBB1-5FF0-49C0-9347-032EF0E80F72}" type="datetime1">
              <a:rPr lang="es-MX" smtClean="0"/>
              <a:pPr/>
              <a:t>26/09/2014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CELDAS ELECTROQUÍMICAS</a:t>
            </a:r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0160-86B6-4C26-8C87-90BA5E1A6BA6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044810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6300-40A6-42D5-876B-6C7BA205F965}" type="datetime1">
              <a:rPr lang="es-MX" smtClean="0"/>
              <a:pPr/>
              <a:t>26/09/2014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CELDAS ELECTROQUÍMICAS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0160-86B6-4C26-8C87-90BA5E1A6BA6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05682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C338-A008-4CEE-BAD7-0CC36F9ED9B9}" type="datetime1">
              <a:rPr lang="es-MX" smtClean="0"/>
              <a:pPr/>
              <a:t>26/09/2014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CELDAS ELECTROQUÍMICAS</a:t>
            </a:r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0160-86B6-4C26-8C87-90BA5E1A6BA6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764040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799C-DABE-474C-A3B1-E14E45CE9807}" type="datetime1">
              <a:rPr lang="es-MX" smtClean="0"/>
              <a:pPr/>
              <a:t>26/09/2014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CELDAS ELECTROQUÍMICAS</a:t>
            </a:r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0160-86B6-4C26-8C87-90BA5E1A6BA6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057973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5D7FE-353B-4C89-A997-8D59638C27CA}" type="datetime1">
              <a:rPr lang="es-MX" smtClean="0"/>
              <a:pPr/>
              <a:t>26/09/2014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 dirty="0" smtClean="0"/>
              <a:t>CELDAS ELECTROQUÍMICAS</a:t>
            </a:r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8CE0160-86B6-4C26-8C87-90BA5E1A6BA6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32881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  <p:sldLayoutId id="2147484093" r:id="rId12"/>
    <p:sldLayoutId id="2147484094" r:id="rId13"/>
    <p:sldLayoutId id="2147484095" r:id="rId14"/>
    <p:sldLayoutId id="2147484096" r:id="rId15"/>
    <p:sldLayoutId id="2147484097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82482" y="45501"/>
            <a:ext cx="73298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54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PROBLEMÁTICAS AMBIENTALES</a:t>
            </a:r>
            <a:endParaRPr lang="es-MX" sz="4800" b="1" dirty="0">
              <a:ln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30598" y="5322843"/>
            <a:ext cx="820288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b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José Ignacio Mazo Saldarriaga</a:t>
            </a:r>
          </a:p>
          <a:p>
            <a:pPr algn="ctr"/>
            <a:r>
              <a:rPr lang="es-MX" sz="2800" b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Estudiante de pregrado - Ingeniería Química.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22444"/>
            <a:ext cx="3600399" cy="36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64493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03548" y="501661"/>
            <a:ext cx="8352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Problemáticas Ambientales 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376123" y="6423628"/>
            <a:ext cx="512638" cy="365125"/>
          </a:xfrm>
        </p:spPr>
        <p:txBody>
          <a:bodyPr/>
          <a:lstStyle/>
          <a:p>
            <a:fld id="{78CE0160-86B6-4C26-8C87-90BA5E1A6BA6}" type="slidenum">
              <a:rPr lang="es-MX" smtClean="0">
                <a:solidFill>
                  <a:schemeClr val="tx1"/>
                </a:solidFill>
              </a:rPr>
              <a:pPr/>
              <a:t>10</a:t>
            </a:fld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2.bp.blogspot.com/-xk8trllAw2o/T2z2mlNJZ7I/AAAAAAAAAL4/zrKX50Nj_YE/s1600/ca%25C3%25ADda+de+agu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88137"/>
            <a:ext cx="5152390" cy="34327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547664" y="5157192"/>
            <a:ext cx="6264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«</a:t>
            </a:r>
            <a:r>
              <a:rPr lang="es-CO" dirty="0"/>
              <a:t>S</a:t>
            </a:r>
            <a:r>
              <a:rPr lang="es-CO" dirty="0" smtClean="0"/>
              <a:t>in </a:t>
            </a:r>
            <a:r>
              <a:rPr lang="es-CO" dirty="0"/>
              <a:t>embargo la administración de Girardota quiere ampliar las fronteras (cotas) que delimitan las zonas urbanas y rurales de la industrial para dar más cabida a la industria </a:t>
            </a:r>
            <a:r>
              <a:rPr lang="es-CO" dirty="0" smtClean="0"/>
              <a:t>contamínate»   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2833387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611560" y="6406488"/>
            <a:ext cx="4622973" cy="365125"/>
          </a:xfrm>
        </p:spPr>
        <p:txBody>
          <a:bodyPr/>
          <a:lstStyle/>
          <a:p>
            <a:r>
              <a:rPr lang="es-MX" dirty="0" smtClean="0"/>
              <a:t>Medio Ambiente</a:t>
            </a:r>
            <a:endParaRPr lang="es-MX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8460432" y="6406488"/>
            <a:ext cx="512638" cy="365125"/>
          </a:xfrm>
        </p:spPr>
        <p:txBody>
          <a:bodyPr/>
          <a:lstStyle/>
          <a:p>
            <a:fld id="{78CE0160-86B6-4C26-8C87-90BA5E1A6BA6}" type="slidenum">
              <a:rPr lang="es-MX" smtClean="0">
                <a:solidFill>
                  <a:schemeClr val="tx1"/>
                </a:solidFill>
              </a:rPr>
              <a:pPr/>
              <a:t>11</a:t>
            </a:fld>
            <a:endParaRPr lang="es-MX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11161" y="3789040"/>
            <a:ext cx="823013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66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MUCHAS GRACIAS</a:t>
            </a:r>
            <a:endParaRPr lang="es-MX" sz="6600" b="1" dirty="0">
              <a:ln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39552" y="980728"/>
            <a:ext cx="828092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"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Sólo cuando 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el último árbol esté muerto, </a:t>
            </a:r>
            <a:endParaRPr lang="es-CO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el 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último río envenenado, y el último pez 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atrapado, te 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darás 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cuenta</a:t>
            </a:r>
          </a:p>
          <a:p>
            <a:pPr algn="ctr"/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s-CO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que no puedes comer </a:t>
            </a:r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dinero."</a:t>
            </a:r>
            <a:endParaRPr lang="es-CO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2167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71599" y="1159567"/>
            <a:ext cx="705678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400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  <a:p>
            <a:pPr algn="just"/>
            <a:r>
              <a:rPr lang="es-CO" dirty="0" smtClean="0"/>
              <a:t>Es </a:t>
            </a:r>
            <a:r>
              <a:rPr lang="es-CO" dirty="0"/>
              <a:t>un cambio significativo y duradero de los patrones locales o globales del clima. </a:t>
            </a:r>
            <a:r>
              <a:rPr lang="es-CO" dirty="0" smtClean="0"/>
              <a:t>Puede </a:t>
            </a:r>
            <a:r>
              <a:rPr lang="es-CO" dirty="0"/>
              <a:t>ser </a:t>
            </a:r>
            <a:r>
              <a:rPr lang="es-CO" dirty="0" smtClean="0"/>
              <a:t>causado por </a:t>
            </a:r>
            <a:r>
              <a:rPr lang="es-CO" dirty="0"/>
              <a:t>influencia </a:t>
            </a:r>
            <a:r>
              <a:rPr lang="es-CO" dirty="0" smtClean="0"/>
              <a:t>de </a:t>
            </a:r>
            <a:r>
              <a:rPr lang="es-CO" dirty="0"/>
              <a:t>las actividades </a:t>
            </a:r>
            <a:r>
              <a:rPr lang="es-CO" dirty="0" smtClean="0"/>
              <a:t>humanas, </a:t>
            </a:r>
            <a:r>
              <a:rPr lang="es-CO" dirty="0"/>
              <a:t>como por ejemplo, a través de la emisión de CO</a:t>
            </a:r>
            <a:r>
              <a:rPr lang="es-CO" sz="1200" dirty="0"/>
              <a:t>2</a:t>
            </a:r>
            <a:r>
              <a:rPr lang="es-CO" dirty="0"/>
              <a:t> y otros gases que atrapan </a:t>
            </a:r>
            <a:r>
              <a:rPr lang="es-CO" dirty="0" smtClean="0"/>
              <a:t>el calor</a:t>
            </a:r>
            <a:r>
              <a:rPr lang="es-CO" dirty="0"/>
              <a:t>, </a:t>
            </a:r>
            <a:r>
              <a:rPr lang="es-CO" dirty="0" smtClean="0"/>
              <a:t>que causan, finalmente</a:t>
            </a:r>
            <a:r>
              <a:rPr lang="es-CO" dirty="0"/>
              <a:t>, un calentamiento global. </a:t>
            </a:r>
            <a:endParaRPr lang="es-MX" dirty="0">
              <a:latin typeface="Comic Sans MS" pitchFamily="66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38970" y="249814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32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EL CAMBIO CLIMÁTICO  </a:t>
            </a:r>
            <a:endParaRPr lang="es-MX" sz="3200" dirty="0">
              <a:ln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Flecha abajo 12"/>
          <p:cNvSpPr/>
          <p:nvPr/>
        </p:nvSpPr>
        <p:spPr>
          <a:xfrm rot="18171222">
            <a:off x="555307" y="575568"/>
            <a:ext cx="524258" cy="8980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67544" y="6406311"/>
            <a:ext cx="4622973" cy="365125"/>
          </a:xfrm>
        </p:spPr>
        <p:txBody>
          <a:bodyPr/>
          <a:lstStyle/>
          <a:p>
            <a:r>
              <a:rPr lang="es-MX" dirty="0" smtClean="0"/>
              <a:t>Medio Ambiente</a:t>
            </a:r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388424" y="6406312"/>
            <a:ext cx="512638" cy="365125"/>
          </a:xfrm>
        </p:spPr>
        <p:txBody>
          <a:bodyPr/>
          <a:lstStyle/>
          <a:p>
            <a:fld id="{78CE0160-86B6-4C26-8C87-90BA5E1A6BA6}" type="slidenum">
              <a:rPr lang="es-MX" smtClean="0">
                <a:solidFill>
                  <a:schemeClr val="tx1"/>
                </a:solidFill>
              </a:rPr>
              <a:pPr/>
              <a:t>2</a:t>
            </a:fld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mariajenn.files.wordpress.com/2012/11/el-calentamiento-glob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1699" y="2979110"/>
            <a:ext cx="5256584" cy="29455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6 CuadroTexto"/>
          <p:cNvSpPr txBox="1"/>
          <p:nvPr/>
        </p:nvSpPr>
        <p:spPr>
          <a:xfrm>
            <a:off x="5076056" y="592469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Ecoconciencia.org</a:t>
            </a:r>
            <a:endParaRPr lang="es-CO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70384" y="390857"/>
            <a:ext cx="68659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4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endParaRPr lang="es-MX" dirty="0">
              <a:latin typeface="Comic Sans MS" pitchFamily="66" charset="0"/>
            </a:endParaRPr>
          </a:p>
          <a:p>
            <a:endParaRPr lang="es-MX" sz="2400" dirty="0" smtClean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2" y="4630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2" y="4630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2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2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2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2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1670873" y="463033"/>
            <a:ext cx="51125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CONTEXTO MUNDIAL  </a:t>
            </a:r>
            <a:endParaRPr lang="es-MX" sz="3200" b="1" dirty="0">
              <a:ln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>
          <a:xfrm>
            <a:off x="467544" y="6492875"/>
            <a:ext cx="4622973" cy="365125"/>
          </a:xfrm>
        </p:spPr>
        <p:txBody>
          <a:bodyPr/>
          <a:lstStyle/>
          <a:p>
            <a:r>
              <a:rPr lang="es-MX" dirty="0" smtClean="0"/>
              <a:t>Medio Ambiente</a:t>
            </a:r>
            <a:endParaRPr lang="es-MX" dirty="0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8437675" y="6406488"/>
            <a:ext cx="512638" cy="365125"/>
          </a:xfrm>
        </p:spPr>
        <p:txBody>
          <a:bodyPr/>
          <a:lstStyle/>
          <a:p>
            <a:fld id="{78CE0160-86B6-4C26-8C87-90BA5E1A6BA6}" type="slidenum">
              <a:rPr lang="es-MX" smtClean="0">
                <a:solidFill>
                  <a:schemeClr val="tx1"/>
                </a:solidFill>
              </a:rPr>
              <a:pPr/>
              <a:t>3</a:t>
            </a:fld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27" name="26 Imagen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4848" y="1544782"/>
            <a:ext cx="5328592" cy="38743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CuadroTexto"/>
          <p:cNvSpPr txBox="1"/>
          <p:nvPr/>
        </p:nvSpPr>
        <p:spPr>
          <a:xfrm>
            <a:off x="539552" y="5648746"/>
            <a:ext cx="6853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Obtenida el 15 de febrero, 2013, de: </a:t>
            </a:r>
          </a:p>
          <a:p>
            <a:r>
              <a:rPr lang="es-CO" dirty="0"/>
              <a:t>C</a:t>
            </a:r>
            <a:r>
              <a:rPr lang="es-CO" dirty="0" smtClean="0"/>
              <a:t>omisión </a:t>
            </a:r>
            <a:r>
              <a:rPr lang="es-CO" dirty="0"/>
              <a:t>de la estrategia colombiana baja en carbono (ECDBC).  </a:t>
            </a:r>
          </a:p>
          <a:p>
            <a:endParaRPr lang="es-CO" dirty="0"/>
          </a:p>
          <a:p>
            <a:endParaRPr lang="es-CO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-180528" y="584747"/>
            <a:ext cx="8528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EN COLOMBIA</a:t>
            </a:r>
            <a:endParaRPr lang="es-MX" sz="4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20957" y="6492875"/>
            <a:ext cx="4622973" cy="365125"/>
          </a:xfrm>
        </p:spPr>
        <p:txBody>
          <a:bodyPr/>
          <a:lstStyle/>
          <a:p>
            <a:r>
              <a:rPr lang="es-MX" dirty="0" smtClean="0"/>
              <a:t>Medio Ambiente</a:t>
            </a:r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376123" y="6423628"/>
            <a:ext cx="512638" cy="365125"/>
          </a:xfrm>
        </p:spPr>
        <p:txBody>
          <a:bodyPr/>
          <a:lstStyle/>
          <a:p>
            <a:fld id="{78CE0160-86B6-4C26-8C87-90BA5E1A6BA6}" type="slidenum">
              <a:rPr lang="es-MX" smtClean="0">
                <a:solidFill>
                  <a:schemeClr val="tx1"/>
                </a:solidFill>
              </a:rPr>
              <a:pPr/>
              <a:t>4</a:t>
            </a:fld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7" name="6 Imagen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627" y="1997255"/>
            <a:ext cx="5763683" cy="403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67078" y="3281766"/>
            <a:ext cx="4393750" cy="14634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611560" y="6392898"/>
            <a:ext cx="4622973" cy="365125"/>
          </a:xfrm>
        </p:spPr>
        <p:txBody>
          <a:bodyPr/>
          <a:lstStyle/>
          <a:p>
            <a:r>
              <a:rPr lang="es-MX" dirty="0" smtClean="0"/>
              <a:t>Medio Ambiente</a:t>
            </a:r>
            <a:endParaRPr lang="es-MX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8460432" y="6392899"/>
            <a:ext cx="512638" cy="365125"/>
          </a:xfrm>
        </p:spPr>
        <p:txBody>
          <a:bodyPr/>
          <a:lstStyle/>
          <a:p>
            <a:fld id="{78CE0160-86B6-4C26-8C87-90BA5E1A6BA6}" type="slidenum">
              <a:rPr lang="es-MX" smtClean="0">
                <a:solidFill>
                  <a:schemeClr val="tx1"/>
                </a:solidFill>
              </a:rPr>
              <a:pPr/>
              <a:t>5</a:t>
            </a:fld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8" name="7 Imagen" descr="http://www.ctainternacionales.org/wp-content/uploads/2014/08/cambio-climatic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93221">
            <a:off x="1467144" y="906020"/>
            <a:ext cx="6127629" cy="47139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67670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380564"/>
            <a:ext cx="8352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Nuestra localidad – </a:t>
            </a:r>
          </a:p>
          <a:p>
            <a:pPr algn="ctr"/>
            <a:r>
              <a:rPr lang="es-MX" sz="3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GIRARDOTA (Antioquia)</a:t>
            </a:r>
            <a:endParaRPr lang="es-MX" sz="36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20957" y="6492875"/>
            <a:ext cx="4622973" cy="365125"/>
          </a:xfrm>
        </p:spPr>
        <p:txBody>
          <a:bodyPr/>
          <a:lstStyle/>
          <a:p>
            <a:r>
              <a:rPr lang="es-MX" dirty="0" smtClean="0"/>
              <a:t>Medio Ambiente</a:t>
            </a:r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376123" y="6423628"/>
            <a:ext cx="512638" cy="365125"/>
          </a:xfrm>
        </p:spPr>
        <p:txBody>
          <a:bodyPr/>
          <a:lstStyle/>
          <a:p>
            <a:fld id="{78CE0160-86B6-4C26-8C87-90BA5E1A6BA6}" type="slidenum">
              <a:rPr lang="es-MX" smtClean="0">
                <a:solidFill>
                  <a:schemeClr val="tx1"/>
                </a:solidFill>
              </a:rPr>
              <a:pPr/>
              <a:t>6</a:t>
            </a:fld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223627" y="1834344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El municipio de Girardota se encuentra localizado al norte del Valle de </a:t>
            </a:r>
            <a:r>
              <a:rPr lang="es-CO" dirty="0" smtClean="0"/>
              <a:t>Aburra, </a:t>
            </a:r>
            <a:r>
              <a:rPr lang="es-CO" dirty="0"/>
              <a:t>cuenta con un área de 82 km² y hace parte del área metropolitana de la ciudad de Medellín. </a:t>
            </a:r>
          </a:p>
          <a:p>
            <a:endParaRPr lang="es-CO" dirty="0"/>
          </a:p>
        </p:txBody>
      </p:sp>
      <p:sp>
        <p:nvSpPr>
          <p:cNvPr id="9" name="Flecha abajo 12"/>
          <p:cNvSpPr/>
          <p:nvPr/>
        </p:nvSpPr>
        <p:spPr>
          <a:xfrm rot="18805501">
            <a:off x="364793" y="1030741"/>
            <a:ext cx="524258" cy="8980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3074" name="Picture 2" descr="http://2.bp.blogspot.com/-f3lsFmFGKQo/TuJvFIK8sMI/AAAAAAAAAPU/u_BUnBR-QC0/s1600/iglesia+contraste+chimene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80928"/>
            <a:ext cx="4991100" cy="3743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025540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37628" y="516410"/>
            <a:ext cx="8352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Problemáticas Ambientales 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20957" y="6492875"/>
            <a:ext cx="4622973" cy="365125"/>
          </a:xfrm>
        </p:spPr>
        <p:txBody>
          <a:bodyPr/>
          <a:lstStyle/>
          <a:p>
            <a:r>
              <a:rPr lang="es-MX" dirty="0" smtClean="0"/>
              <a:t>Medio Ambiente</a:t>
            </a:r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376123" y="6423628"/>
            <a:ext cx="512638" cy="365125"/>
          </a:xfrm>
        </p:spPr>
        <p:txBody>
          <a:bodyPr/>
          <a:lstStyle/>
          <a:p>
            <a:fld id="{78CE0160-86B6-4C26-8C87-90BA5E1A6BA6}" type="slidenum">
              <a:rPr lang="es-MX" smtClean="0">
                <a:solidFill>
                  <a:schemeClr val="tx1"/>
                </a:solidFill>
              </a:rPr>
              <a:pPr/>
              <a:t>7</a:t>
            </a:fld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8" name="7 Imagen" descr="http://2.bp.blogspot.com/-okI7FkrrxyY/Tz6G6Jc4fAI/AAAAAAAAADI/nni38-491k0/s640/DSC0487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6342" y="1556793"/>
            <a:ext cx="6264696" cy="3816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3 CuadroTexto"/>
          <p:cNvSpPr txBox="1"/>
          <p:nvPr/>
        </p:nvSpPr>
        <p:spPr>
          <a:xfrm>
            <a:off x="885699" y="577390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Explotación minera a cielo abierto en el municipio de Girardota. </a:t>
            </a:r>
          </a:p>
        </p:txBody>
      </p:sp>
    </p:spTree>
    <p:extLst>
      <p:ext uri="{BB962C8B-B14F-4D97-AF65-F5344CB8AC3E}">
        <p14:creationId xmlns:p14="http://schemas.microsoft.com/office/powerpoint/2010/main" xmlns="" val="1440777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516627"/>
            <a:ext cx="8352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Problemáticas Ambientales 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20957" y="6492875"/>
            <a:ext cx="4622973" cy="365125"/>
          </a:xfrm>
        </p:spPr>
        <p:txBody>
          <a:bodyPr/>
          <a:lstStyle/>
          <a:p>
            <a:r>
              <a:rPr lang="es-MX" dirty="0" smtClean="0"/>
              <a:t>Medio Ambiente</a:t>
            </a:r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376123" y="6423628"/>
            <a:ext cx="512638" cy="365125"/>
          </a:xfrm>
        </p:spPr>
        <p:txBody>
          <a:bodyPr/>
          <a:lstStyle/>
          <a:p>
            <a:fld id="{78CE0160-86B6-4C26-8C87-90BA5E1A6BA6}" type="slidenum">
              <a:rPr lang="es-MX" smtClean="0">
                <a:solidFill>
                  <a:schemeClr val="tx1"/>
                </a:solidFill>
              </a:rPr>
              <a:pPr/>
              <a:t>8</a:t>
            </a:fld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278756" y="4745553"/>
            <a:ext cx="5760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Contaminación del aire en el municipio de </a:t>
            </a:r>
            <a:r>
              <a:rPr lang="es-CO" dirty="0" smtClean="0"/>
              <a:t>Girardota. </a:t>
            </a:r>
            <a:endParaRPr lang="es-CO" dirty="0"/>
          </a:p>
        </p:txBody>
      </p:sp>
      <p:pic>
        <p:nvPicPr>
          <p:cNvPr id="7" name="6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3"/>
            <a:ext cx="5419725" cy="3114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2 CuadroTexto"/>
          <p:cNvSpPr txBox="1"/>
          <p:nvPr/>
        </p:nvSpPr>
        <p:spPr>
          <a:xfrm>
            <a:off x="873150" y="5094476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/>
              <a:t>Solo para citar un ejemplo; la industria ENKA  de Colombia (Empresa textil) implemento una termoeléctrica que emitirá a la atmosfera aproximadamente 76364 toneladas al año de dióxido de carbono, el equivalente a 38182 automóviles encendidos</a:t>
            </a:r>
            <a:r>
              <a:rPr lang="es-CO" sz="1600" dirty="0" smtClean="0"/>
              <a:t>.</a:t>
            </a:r>
          </a:p>
          <a:p>
            <a:pPr algn="just"/>
            <a:endParaRPr lang="es-CO" sz="1600" dirty="0" smtClean="0"/>
          </a:p>
          <a:p>
            <a:pPr algn="r"/>
            <a:r>
              <a:rPr lang="es-CO" sz="1600" b="1" dirty="0" smtClean="0"/>
              <a:t>Fuente:</a:t>
            </a:r>
            <a:r>
              <a:rPr lang="es-CO" sz="1600" dirty="0" smtClean="0"/>
              <a:t> </a:t>
            </a:r>
            <a:r>
              <a:rPr lang="es-CO" sz="1600" dirty="0"/>
              <a:t>http://chimeneainformativa.blogspot.com</a:t>
            </a:r>
          </a:p>
        </p:txBody>
      </p:sp>
    </p:spTree>
    <p:extLst>
      <p:ext uri="{BB962C8B-B14F-4D97-AF65-F5344CB8AC3E}">
        <p14:creationId xmlns:p14="http://schemas.microsoft.com/office/powerpoint/2010/main" xmlns="" val="2620869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25551" y="501662"/>
            <a:ext cx="8352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Problemáticas Ambientales 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376123" y="6423628"/>
            <a:ext cx="512638" cy="365125"/>
          </a:xfrm>
        </p:spPr>
        <p:txBody>
          <a:bodyPr/>
          <a:lstStyle/>
          <a:p>
            <a:fld id="{78CE0160-86B6-4C26-8C87-90BA5E1A6BA6}" type="slidenum">
              <a:rPr lang="es-MX" smtClean="0">
                <a:solidFill>
                  <a:schemeClr val="tx1"/>
                </a:solidFill>
              </a:rPr>
              <a:pPr/>
              <a:t>9</a:t>
            </a:fld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04074" y="4549676"/>
            <a:ext cx="7056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/>
              <a:t>Testimonio</a:t>
            </a:r>
            <a:r>
              <a:rPr lang="es-CO" sz="1600" dirty="0" smtClean="0"/>
              <a:t>:</a:t>
            </a:r>
            <a:r>
              <a:rPr lang="es-CO" sz="1600" b="1" dirty="0"/>
              <a:t>: </a:t>
            </a:r>
            <a:r>
              <a:rPr lang="es-CO" sz="1600" dirty="0"/>
              <a:t>“Hablé con un jefe allá adentro, en Invesa, porque mi niña, que se estaba aliviando de la asfixia, se volvió a enfermar. Eso no podía seguir así, porque en el barrio estábamos muy afectados, le dije que iba a demandar entonces, y él respondió que lo que eliminaban por ahí no era tóxico. Yo no creo. El aire de esta fábrica huele como a formol, a </a:t>
            </a:r>
            <a:r>
              <a:rPr lang="es-CO" sz="1600" dirty="0" smtClean="0"/>
              <a:t>matamalezas, </a:t>
            </a:r>
            <a:r>
              <a:rPr lang="es-CO" sz="1600" dirty="0"/>
              <a:t>a aceite quemado, ya ni sabemos. De noche somos como ahogados”. – Sergio. </a:t>
            </a:r>
            <a:endParaRPr lang="es-CO" sz="1600" dirty="0" smtClean="0"/>
          </a:p>
          <a:p>
            <a:pPr algn="ctr"/>
            <a:r>
              <a:rPr lang="es-CO" sz="1600" b="1" dirty="0" smtClean="0"/>
              <a:t>Fuente:</a:t>
            </a:r>
            <a:r>
              <a:rPr lang="es-CO" sz="1600" dirty="0" smtClean="0"/>
              <a:t> </a:t>
            </a:r>
            <a:r>
              <a:rPr lang="es-CO" sz="1600" dirty="0"/>
              <a:t>http://chimeneainformativa.blogspot.com/2012/11/girardota-vs-chimeneas.html</a:t>
            </a:r>
          </a:p>
        </p:txBody>
      </p:sp>
      <p:pic>
        <p:nvPicPr>
          <p:cNvPr id="8" name="7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1371" y="1268760"/>
            <a:ext cx="5662190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12106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839</TotalTime>
  <Words>404</Words>
  <Application>Microsoft Office PowerPoint</Application>
  <PresentationFormat>Presentación en pantalla (4:3)</PresentationFormat>
  <Paragraphs>50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Faceta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</dc:title>
  <dc:creator>Jose</dc:creator>
  <cp:lastModifiedBy>humberto</cp:lastModifiedBy>
  <cp:revision>70</cp:revision>
  <dcterms:created xsi:type="dcterms:W3CDTF">2014-08-21T17:41:46Z</dcterms:created>
  <dcterms:modified xsi:type="dcterms:W3CDTF">2014-09-27T02:37:12Z</dcterms:modified>
</cp:coreProperties>
</file>