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331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30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9" r:id="rId73"/>
    <p:sldId id="325" r:id="rId74"/>
    <p:sldId id="326" r:id="rId75"/>
    <p:sldId id="327" r:id="rId76"/>
    <p:sldId id="328" r:id="rId7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30" autoAdjust="0"/>
    <p:restoredTop sz="94676" autoAdjust="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7F29C3-68CF-43EA-B8C5-9036D810B3C8}" type="datetimeFigureOut">
              <a:rPr lang="es-CO" smtClean="0"/>
              <a:pPr/>
              <a:t>09/04/2015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06E476D-B38E-4272-82FF-E841317377E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29C3-68CF-43EA-B8C5-9036D810B3C8}" type="datetimeFigureOut">
              <a:rPr lang="es-CO" smtClean="0"/>
              <a:pPr/>
              <a:t>09/04/2015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476D-B38E-4272-82FF-E841317377E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29C3-68CF-43EA-B8C5-9036D810B3C8}" type="datetimeFigureOut">
              <a:rPr lang="es-CO" smtClean="0"/>
              <a:pPr/>
              <a:t>09/04/2015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476D-B38E-4272-82FF-E841317377E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57F29C3-68CF-43EA-B8C5-9036D810B3C8}" type="datetimeFigureOut">
              <a:rPr lang="es-CO" smtClean="0"/>
              <a:pPr/>
              <a:t>09/04/2015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476D-B38E-4272-82FF-E841317377E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57F29C3-68CF-43EA-B8C5-9036D810B3C8}" type="datetimeFigureOut">
              <a:rPr lang="es-CO" smtClean="0"/>
              <a:pPr/>
              <a:t>09/04/2015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06E476D-B38E-4272-82FF-E841317377EB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7F29C3-68CF-43EA-B8C5-9036D810B3C8}" type="datetimeFigureOut">
              <a:rPr lang="es-CO" smtClean="0"/>
              <a:pPr/>
              <a:t>09/04/2015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06E476D-B38E-4272-82FF-E841317377E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57F29C3-68CF-43EA-B8C5-9036D810B3C8}" type="datetimeFigureOut">
              <a:rPr lang="es-CO" smtClean="0"/>
              <a:pPr/>
              <a:t>09/04/2015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06E476D-B38E-4272-82FF-E841317377E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29C3-68CF-43EA-B8C5-9036D810B3C8}" type="datetimeFigureOut">
              <a:rPr lang="es-CO" smtClean="0"/>
              <a:pPr/>
              <a:t>09/04/2015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476D-B38E-4272-82FF-E841317377E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7F29C3-68CF-43EA-B8C5-9036D810B3C8}" type="datetimeFigureOut">
              <a:rPr lang="es-CO" smtClean="0"/>
              <a:pPr/>
              <a:t>09/04/2015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06E476D-B38E-4272-82FF-E841317377E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57F29C3-68CF-43EA-B8C5-9036D810B3C8}" type="datetimeFigureOut">
              <a:rPr lang="es-CO" smtClean="0"/>
              <a:pPr/>
              <a:t>09/04/2015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06E476D-B38E-4272-82FF-E841317377E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57F29C3-68CF-43EA-B8C5-9036D810B3C8}" type="datetimeFigureOut">
              <a:rPr lang="es-CO" smtClean="0"/>
              <a:pPr/>
              <a:t>09/04/2015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06E476D-B38E-4272-82FF-E841317377E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57F29C3-68CF-43EA-B8C5-9036D810B3C8}" type="datetimeFigureOut">
              <a:rPr lang="es-CO" smtClean="0"/>
              <a:pPr/>
              <a:t>09/04/2015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6E476D-B38E-4272-82FF-E841317377E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548680"/>
            <a:ext cx="6480720" cy="4680520"/>
          </a:xfrm>
        </p:spPr>
        <p:txBody>
          <a:bodyPr>
            <a:normAutofit/>
          </a:bodyPr>
          <a:lstStyle/>
          <a:p>
            <a:r>
              <a:rPr lang="es-CO" sz="6000" b="1" dirty="0"/>
              <a:t>Derecho</a:t>
            </a:r>
            <a:br>
              <a:rPr lang="es-CO" sz="6000" b="1" dirty="0"/>
            </a:br>
            <a:r>
              <a:rPr lang="es-CO" sz="6000" b="1" dirty="0"/>
              <a:t>a la Reparación Integral a las víctimas del conflicto armado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152128"/>
          </a:xfrm>
        </p:spPr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27480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>Recursos interpuestos por el Ministerio Público</a:t>
            </a:r>
            <a:r>
              <a:rPr lang="es-CO" dirty="0" smtClean="0"/>
              <a:t>.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 smtClean="0"/>
          </a:p>
          <a:p>
            <a:pPr marL="0" indent="0" algn="just">
              <a:buNone/>
            </a:pPr>
            <a:r>
              <a:rPr lang="es-CO" dirty="0" smtClean="0"/>
              <a:t>Las </a:t>
            </a:r>
            <a:r>
              <a:rPr lang="es-CO" dirty="0"/>
              <a:t>entidades que componen el Ministerio Público (Procuraduría, Defensoría y Personería) </a:t>
            </a:r>
            <a:r>
              <a:rPr lang="es-CO" dirty="0" smtClean="0"/>
              <a:t>podrán interponer </a:t>
            </a:r>
            <a:r>
              <a:rPr lang="es-CO" dirty="0"/>
              <a:t>los recursos de reposición, ante el funcionario que tomó la decisión, y de apelación</a:t>
            </a:r>
            <a:r>
              <a:rPr lang="es-CO" dirty="0" smtClean="0"/>
              <a:t>, ante </a:t>
            </a:r>
            <a:r>
              <a:rPr lang="es-CO" dirty="0"/>
              <a:t>la directora de la Unidad para la Atención y Reparación a las Víctimas, contra la decisión </a:t>
            </a:r>
            <a:r>
              <a:rPr lang="es-CO" dirty="0" smtClean="0"/>
              <a:t>que concede </a:t>
            </a:r>
            <a:r>
              <a:rPr lang="es-CO" dirty="0"/>
              <a:t>el registro, dentro de los cinco (5) días siguientes a partir de su comunicación</a:t>
            </a:r>
          </a:p>
        </p:txBody>
      </p:sp>
    </p:spTree>
    <p:extLst>
      <p:ext uri="{BB962C8B-B14F-4D97-AF65-F5344CB8AC3E}">
        <p14:creationId xmlns:p14="http://schemas.microsoft.com/office/powerpoint/2010/main" xmlns="" val="5030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Revocatoria de la Inscripción en el Registro Único de Víctimas.</a:t>
            </a:r>
            <a:br>
              <a:rPr lang="es-CO" b="1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La </a:t>
            </a:r>
            <a:r>
              <a:rPr lang="es-CO" dirty="0"/>
              <a:t>Unidad para las Víctimas podrá iniciar en cualquier tiempo un proceso administrativo para </a:t>
            </a:r>
            <a:r>
              <a:rPr lang="es-CO" dirty="0" smtClean="0"/>
              <a:t>la revocatoria </a:t>
            </a:r>
            <a:r>
              <a:rPr lang="es-CO" dirty="0"/>
              <a:t>de la decisión adoptada frente a la solicitud de inscripción en el Registro Único </a:t>
            </a:r>
            <a:r>
              <a:rPr lang="es-CO" dirty="0" smtClean="0"/>
              <a:t>de Víctimas</a:t>
            </a:r>
            <a:r>
              <a:rPr lang="es-CO" dirty="0"/>
              <a:t>, con el fin de revocar total o parcialmente la decisión de registro. Este procedimiento </a:t>
            </a:r>
            <a:r>
              <a:rPr lang="es-CO" dirty="0" smtClean="0"/>
              <a:t>se aplicará </a:t>
            </a:r>
            <a:r>
              <a:rPr lang="es-CO" dirty="0"/>
              <a:t>de forma individualizada a cada hecho victimizante.</a:t>
            </a:r>
          </a:p>
        </p:txBody>
      </p:sp>
    </p:spTree>
    <p:extLst>
      <p:ext uri="{BB962C8B-B14F-4D97-AF65-F5344CB8AC3E}">
        <p14:creationId xmlns:p14="http://schemas.microsoft.com/office/powerpoint/2010/main" xmlns="" val="10762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87208" cy="1872208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>Revocatoria de la Inscripción en el Registro Único de Víctimas.</a:t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 smtClean="0"/>
          </a:p>
          <a:p>
            <a:pPr algn="just"/>
            <a:r>
              <a:rPr lang="es-CO" dirty="0" smtClean="0"/>
              <a:t>La </a:t>
            </a:r>
            <a:r>
              <a:rPr lang="es-CO" dirty="0"/>
              <a:t>Unidad para las Víctimas podrá iniciar en cualquier tiempo un proceso administrativo para </a:t>
            </a:r>
            <a:r>
              <a:rPr lang="es-CO" dirty="0" smtClean="0"/>
              <a:t>la revocatoria </a:t>
            </a:r>
            <a:r>
              <a:rPr lang="es-CO" dirty="0"/>
              <a:t>de la decisión adoptada frente a la solicitud de inscripción en el Registro Único </a:t>
            </a:r>
            <a:r>
              <a:rPr lang="es-CO" dirty="0" smtClean="0"/>
              <a:t>de Víctimas</a:t>
            </a:r>
            <a:r>
              <a:rPr lang="es-CO" dirty="0"/>
              <a:t>, con el fin de revocar total o parcialmente la decisión de registro. Este procedimiento </a:t>
            </a:r>
            <a:r>
              <a:rPr lang="es-CO" dirty="0" smtClean="0"/>
              <a:t>se aplicará </a:t>
            </a:r>
            <a:r>
              <a:rPr lang="es-CO" dirty="0"/>
              <a:t>de forma individualizada a cada hecho victimizante.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xmlns="" val="222630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59216" cy="1800200"/>
          </a:xfrm>
        </p:spPr>
        <p:txBody>
          <a:bodyPr>
            <a:noAutofit/>
          </a:bodyPr>
          <a:lstStyle/>
          <a:p>
            <a:r>
              <a:rPr lang="es-CO" sz="2800" b="1" dirty="0" smtClean="0"/>
              <a:t/>
            </a:r>
            <a:br>
              <a:rPr lang="es-CO" sz="2800" b="1" dirty="0" smtClean="0"/>
            </a:br>
            <a:r>
              <a:rPr lang="es-CO" sz="2800" b="1" dirty="0" smtClean="0"/>
              <a:t/>
            </a:r>
            <a:br>
              <a:rPr lang="es-CO" sz="2800" b="1" dirty="0" smtClean="0"/>
            </a:br>
            <a:r>
              <a:rPr lang="es-CO" sz="2800" b="1" dirty="0"/>
              <a:t>¿Qué es la Reparación Integral?</a:t>
            </a:r>
            <a:br>
              <a:rPr lang="es-CO" sz="2800" b="1" dirty="0"/>
            </a:br>
            <a:r>
              <a:rPr lang="es-CO" sz="2800" b="1" dirty="0" smtClean="0"/>
              <a:t/>
            </a:r>
            <a:br>
              <a:rPr lang="es-CO" sz="2800" b="1" dirty="0" smtClean="0"/>
            </a:br>
            <a:endParaRPr lang="es-CO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dirty="0"/>
              <a:t>La Reparación Integral es un deber del Estado y es un derecho de las víctimas afectadas por las </a:t>
            </a:r>
            <a:r>
              <a:rPr lang="es-CO" dirty="0" smtClean="0"/>
              <a:t>infracciones al </a:t>
            </a:r>
            <a:r>
              <a:rPr lang="es-CO" dirty="0"/>
              <a:t>Derecho Internacional Humanitario y/o las violaciones graves y manifiestas a los Derechos Humanos</a:t>
            </a:r>
            <a:r>
              <a:rPr lang="es-CO" dirty="0" smtClean="0"/>
              <a:t>, ocurridas </a:t>
            </a:r>
            <a:r>
              <a:rPr lang="es-CO" dirty="0"/>
              <a:t>con ocasión del conflicto armado interno, que han sufrido daños severos en sus vidas, </a:t>
            </a:r>
            <a:r>
              <a:rPr lang="es-CO" dirty="0" smtClean="0"/>
              <a:t>su integridad</a:t>
            </a:r>
            <a:r>
              <a:rPr lang="es-CO" dirty="0"/>
              <a:t>, su patrimonio, sus proyectos de vida personales, familiares y laborales. Propende </a:t>
            </a:r>
            <a:r>
              <a:rPr lang="es-CO" dirty="0" smtClean="0"/>
              <a:t>por reconocer </a:t>
            </a:r>
            <a:r>
              <a:rPr lang="es-CO" dirty="0"/>
              <a:t>el daño causado, contribuir a la transformación del proyecto de vida, dependiendo </a:t>
            </a:r>
            <a:r>
              <a:rPr lang="es-CO" dirty="0" smtClean="0"/>
              <a:t>del sufrimiento </a:t>
            </a:r>
            <a:r>
              <a:rPr lang="es-CO" dirty="0"/>
              <a:t>particular, de la visión del entorno y garantizando el goce efectivo de </a:t>
            </a:r>
            <a:r>
              <a:rPr lang="es-CO" dirty="0" smtClean="0"/>
              <a:t>derechos.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3291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¿Qué abarca la Reparación Integral?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dirty="0"/>
              <a:t>La Reparación Integral comprende un conjunto amplio de medidas reconocidas como </a:t>
            </a:r>
            <a:r>
              <a:rPr lang="es-CO" dirty="0" smtClean="0"/>
              <a:t>indispensables para lograr </a:t>
            </a:r>
            <a:r>
              <a:rPr lang="es-CO" dirty="0"/>
              <a:t>un goce efectivo de derechos, que </a:t>
            </a:r>
            <a:r>
              <a:rPr lang="es-CO" dirty="0" smtClean="0"/>
              <a:t>se Implementan </a:t>
            </a:r>
            <a:r>
              <a:rPr lang="es-CO" dirty="0"/>
              <a:t>teniendo en cuenta las </a:t>
            </a:r>
            <a:r>
              <a:rPr lang="es-CO" dirty="0" smtClean="0"/>
              <a:t>necesidades reales </a:t>
            </a:r>
            <a:r>
              <a:rPr lang="es-CO" dirty="0"/>
              <a:t>de las víctimas. La Ley prevé que la reparación integral incluye compensar económicamente </a:t>
            </a:r>
            <a:r>
              <a:rPr lang="es-CO" dirty="0" smtClean="0"/>
              <a:t>a la </a:t>
            </a:r>
            <a:r>
              <a:rPr lang="es-CO" dirty="0"/>
              <a:t>víctima a través de una indemnización administrativa; sin embargo, la reparación pretende </a:t>
            </a:r>
            <a:r>
              <a:rPr lang="es-CO" dirty="0" smtClean="0"/>
              <a:t>abarcar la </a:t>
            </a:r>
            <a:r>
              <a:rPr lang="es-CO" dirty="0"/>
              <a:t>integralidad del daño producido en el ámbito material, emocional, social y cultural de las </a:t>
            </a:r>
            <a:r>
              <a:rPr lang="es-CO" dirty="0" smtClean="0"/>
              <a:t>víctimas a </a:t>
            </a:r>
            <a:r>
              <a:rPr lang="es-CO" dirty="0"/>
              <a:t>través de las siguientes medidas:</a:t>
            </a:r>
          </a:p>
        </p:txBody>
      </p:sp>
    </p:spTree>
    <p:extLst>
      <p:ext uri="{BB962C8B-B14F-4D97-AF65-F5344CB8AC3E}">
        <p14:creationId xmlns:p14="http://schemas.microsoft.com/office/powerpoint/2010/main" xmlns="" val="300476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endParaRPr lang="es-CO" dirty="0" smtClean="0"/>
          </a:p>
          <a:p>
            <a:r>
              <a:rPr lang="es-CO" dirty="0" smtClean="0"/>
              <a:t>Medidas </a:t>
            </a:r>
            <a:r>
              <a:rPr lang="es-CO" dirty="0"/>
              <a:t>de satisfacción</a:t>
            </a:r>
          </a:p>
          <a:p>
            <a:r>
              <a:rPr lang="es-CO" dirty="0"/>
              <a:t>Rehabilitación</a:t>
            </a:r>
          </a:p>
          <a:p>
            <a:r>
              <a:rPr lang="es-CO" dirty="0"/>
              <a:t>Restitución</a:t>
            </a:r>
          </a:p>
          <a:p>
            <a:r>
              <a:rPr lang="es-CO" dirty="0"/>
              <a:t>Garantías de no repetición</a:t>
            </a:r>
          </a:p>
          <a:p>
            <a:r>
              <a:rPr lang="es-CO" dirty="0"/>
              <a:t>Indemnización administrativa</a:t>
            </a:r>
          </a:p>
        </p:txBody>
      </p:sp>
    </p:spTree>
    <p:extLst>
      <p:ext uri="{BB962C8B-B14F-4D97-AF65-F5344CB8AC3E}">
        <p14:creationId xmlns:p14="http://schemas.microsoft.com/office/powerpoint/2010/main" xmlns="" val="218918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¿Cuál es la diferencia entre la Reparación y las demás medidas sociales?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dirty="0"/>
              <a:t>El deber de la Reparación Integral y de ofrecer </a:t>
            </a:r>
            <a:r>
              <a:rPr lang="es-CO" dirty="0" smtClean="0"/>
              <a:t>Garantías </a:t>
            </a:r>
            <a:r>
              <a:rPr lang="es-CO" dirty="0"/>
              <a:t>de no repetición, no debe confundirse con programas </a:t>
            </a:r>
            <a:r>
              <a:rPr lang="es-CO" dirty="0" smtClean="0"/>
              <a:t>y mecanismos </a:t>
            </a:r>
            <a:r>
              <a:rPr lang="es-CO" dirty="0"/>
              <a:t>de asistencia humanitaria o de prestación de servicios sociales del Estado, los cuales </a:t>
            </a:r>
            <a:r>
              <a:rPr lang="es-CO" dirty="0" smtClean="0"/>
              <a:t>son obligaciones </a:t>
            </a:r>
            <a:r>
              <a:rPr lang="es-CO" dirty="0"/>
              <a:t>autónomas que se deben garantizar para todos los ciudadanos de manera ordinaria a través </a:t>
            </a:r>
            <a:r>
              <a:rPr lang="es-CO" dirty="0" smtClean="0"/>
              <a:t>de políticas </a:t>
            </a:r>
            <a:r>
              <a:rPr lang="es-CO" dirty="0"/>
              <a:t>públicas de vivienda, educación, salud y asistencia humanitaria en caso de desastres. La focalización </a:t>
            </a:r>
            <a:r>
              <a:rPr lang="es-CO" dirty="0" smtClean="0"/>
              <a:t>de algunas </a:t>
            </a:r>
            <a:r>
              <a:rPr lang="es-CO" dirty="0"/>
              <a:t>medidas sociales tiene efecto reparador cuando complementan otras medidas de reparación.</a:t>
            </a:r>
          </a:p>
        </p:txBody>
      </p:sp>
    </p:spTree>
    <p:extLst>
      <p:ext uri="{BB962C8B-B14F-4D97-AF65-F5344CB8AC3E}">
        <p14:creationId xmlns:p14="http://schemas.microsoft.com/office/powerpoint/2010/main" xmlns="" val="27423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¿Qué es la Reparación Integral Individual?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/>
              <a:t>La Reparación Integral Individual es el </a:t>
            </a:r>
            <a:r>
              <a:rPr lang="es-CO" dirty="0" smtClean="0"/>
              <a:t>conjunto de </a:t>
            </a:r>
            <a:r>
              <a:rPr lang="es-CO" dirty="0"/>
              <a:t>medidas destinadas a remediar, mitigar y resarcir los </a:t>
            </a:r>
            <a:r>
              <a:rPr lang="es-CO" dirty="0" smtClean="0"/>
              <a:t>daños individuales </a:t>
            </a:r>
            <a:r>
              <a:rPr lang="es-CO" dirty="0"/>
              <a:t>causados por las violaciones a los Derechos Humanos en el marco del conflicto armado interno </a:t>
            </a:r>
            <a:r>
              <a:rPr lang="es-CO" dirty="0" smtClean="0"/>
              <a:t>en Colombia</a:t>
            </a:r>
            <a:r>
              <a:rPr lang="es-CO" dirty="0"/>
              <a:t>. La Reparación Integral Individual tiene cinco </a:t>
            </a:r>
            <a:r>
              <a:rPr lang="es-CO" dirty="0" smtClean="0"/>
              <a:t>componentes: restitución</a:t>
            </a:r>
            <a:r>
              <a:rPr lang="es-CO" dirty="0"/>
              <a:t>, indemnización, garantías </a:t>
            </a:r>
            <a:r>
              <a:rPr lang="es-CO" dirty="0" smtClean="0"/>
              <a:t>de no </a:t>
            </a:r>
            <a:r>
              <a:rPr lang="es-CO" dirty="0"/>
              <a:t>repetición, satisfacción y rehabilitación.</a:t>
            </a:r>
          </a:p>
        </p:txBody>
      </p:sp>
    </p:spTree>
    <p:extLst>
      <p:ext uri="{BB962C8B-B14F-4D97-AF65-F5344CB8AC3E}">
        <p14:creationId xmlns:p14="http://schemas.microsoft.com/office/powerpoint/2010/main" xmlns="" val="340417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¿Quiénes tienen derecho a la Reparación Integral Individual?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dirty="0"/>
              <a:t>Tienen derecho a la Reparación Integral Individual las víctimas del conflicto armado interno en Colombia. Y </a:t>
            </a:r>
            <a:r>
              <a:rPr lang="es-CO" dirty="0" smtClean="0"/>
              <a:t>son víctimas </a:t>
            </a:r>
            <a:r>
              <a:rPr lang="es-CO" dirty="0"/>
              <a:t>del conflicto armado en Colombia, según lo señala la Ley 1448 de 2011, todas las personas </a:t>
            </a:r>
            <a:r>
              <a:rPr lang="es-CO" dirty="0" smtClean="0"/>
              <a:t>que individual </a:t>
            </a:r>
            <a:r>
              <a:rPr lang="es-CO" dirty="0"/>
              <a:t>o colectivamente hayan sufrido un daño por hechos que ocasionaron graves violaciones a las </a:t>
            </a:r>
            <a:r>
              <a:rPr lang="es-CO" dirty="0" smtClean="0"/>
              <a:t>normas internacionales </a:t>
            </a:r>
            <a:r>
              <a:rPr lang="es-CO" dirty="0"/>
              <a:t>de Derechos Humanos y/o infracciones al Derecho Internacional Humanitario en el marco </a:t>
            </a:r>
            <a:r>
              <a:rPr lang="es-CO" dirty="0" smtClean="0"/>
              <a:t>del conflicto </a:t>
            </a:r>
            <a:r>
              <a:rPr lang="es-CO" dirty="0"/>
              <a:t>armado interno, ocurridos a partir del 1 de enero de 1985, salvo en el caso de restitución de tierras</a:t>
            </a:r>
            <a:r>
              <a:rPr lang="es-CO" dirty="0" smtClean="0"/>
              <a:t>, que </a:t>
            </a:r>
            <a:r>
              <a:rPr lang="es-CO" dirty="0"/>
              <a:t>solo será por situaciones presentadas a partir del 1 de enero de 1991</a:t>
            </a:r>
            <a:r>
              <a:rPr lang="es-CO" dirty="0" smtClean="0"/>
              <a:t>.</a:t>
            </a:r>
          </a:p>
          <a:p>
            <a:pPr algn="just"/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xmlns="" val="16945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/>
          </a:bodyPr>
          <a:lstStyle/>
          <a:p>
            <a:r>
              <a:rPr lang="es-CO" dirty="0"/>
              <a:t>El artículo 149 del decreto 4800 de 2011 definió que tienen derecho a la Reparación las víctimas que se hayan visto afectadas por los siguientes hechos: homicidio, desaparición forzada, secuestro, lesiones personales, tortura, delitos contra la libertad e integridad sexual, reclutamiento forzado de menores de 18 años y desplazamiento forzado; igualmente tienen derecho a la restitución de tierras quienes hayan sufrido despojo o abandono forzado de tierras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740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s-CO" dirty="0"/>
              <a:t>PROCESO DE VALORACIÓN Y REGISTRO</a:t>
            </a:r>
            <a:br>
              <a:rPr lang="es-CO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r>
              <a:rPr lang="es-CO" dirty="0" smtClean="0"/>
              <a:t>Si </a:t>
            </a:r>
            <a:r>
              <a:rPr lang="es-CO" dirty="0"/>
              <a:t>una persona se encuentra inscrita en el Registro Único de Víctimas antes de la entrada en vigencia de</a:t>
            </a:r>
          </a:p>
          <a:p>
            <a:r>
              <a:rPr lang="es-CO" dirty="0"/>
              <a:t>la Ley de Víctimas y Restitución de Tierras (10 de junio de 2011), </a:t>
            </a:r>
            <a:r>
              <a:rPr lang="es-CO" b="1" dirty="0"/>
              <a:t>¿qué debe hacer?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94220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/>
              <a:t>¿Qué significa reparar a las víctimas con enfoque diferencial?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es-CO" dirty="0" smtClean="0"/>
          </a:p>
          <a:p>
            <a:pPr algn="just"/>
            <a:r>
              <a:rPr lang="es-CO" dirty="0" smtClean="0"/>
              <a:t>Significa </a:t>
            </a:r>
            <a:r>
              <a:rPr lang="es-CO" dirty="0"/>
              <a:t>reconocer –en las políticas, programas, a</a:t>
            </a:r>
            <a:r>
              <a:rPr lang="es-CO" dirty="0" smtClean="0"/>
              <a:t>cciones </a:t>
            </a:r>
            <a:r>
              <a:rPr lang="es-CO" dirty="0"/>
              <a:t>y gestiones desarrolladas por el Estado y </a:t>
            </a:r>
            <a:r>
              <a:rPr lang="es-CO" dirty="0" smtClean="0"/>
              <a:t>la sociedad </a:t>
            </a:r>
            <a:r>
              <a:rPr lang="es-CO" dirty="0"/>
              <a:t>en general para la implementación de la reparación integral– que las personas son iguales </a:t>
            </a:r>
            <a:r>
              <a:rPr lang="es-CO" dirty="0" smtClean="0"/>
              <a:t>en dignidad </a:t>
            </a:r>
            <a:r>
              <a:rPr lang="es-CO" dirty="0"/>
              <a:t>y derechos; sin embargo, en razón de su edad, género, orientación sexual, grupo étnico y </a:t>
            </a:r>
            <a:r>
              <a:rPr lang="es-CO" dirty="0" smtClean="0"/>
              <a:t>situación de </a:t>
            </a:r>
            <a:r>
              <a:rPr lang="es-CO" dirty="0"/>
              <a:t>discapacidad, se reconocen diferencias, las que generan necesidades especiales y requieren </a:t>
            </a:r>
            <a:r>
              <a:rPr lang="es-CO" dirty="0" smtClean="0"/>
              <a:t>respuesta específica </a:t>
            </a:r>
            <a:r>
              <a:rPr lang="es-CO" dirty="0"/>
              <a:t>y particular, para evitar la vulneración de sus derechos y potenciar el acceso a los servicios </a:t>
            </a:r>
            <a:r>
              <a:rPr lang="es-CO" dirty="0" smtClean="0"/>
              <a:t>públicos y </a:t>
            </a:r>
            <a:r>
              <a:rPr lang="es-CO" dirty="0"/>
              <a:t>demás oportunidades sociales de forma integral, así lograr su goce efectivo de derechos.</a:t>
            </a: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xmlns="" val="268944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es-CO" dirty="0"/>
              <a:t>El artículo 13 de la Ley 1448 de 2011 reconoce diferentes grupos diferenciales como:</a:t>
            </a:r>
          </a:p>
          <a:p>
            <a:r>
              <a:rPr lang="es-CO" dirty="0"/>
              <a:t>Las personas con discapacidad</a:t>
            </a:r>
          </a:p>
          <a:p>
            <a:r>
              <a:rPr lang="es-CO" dirty="0"/>
              <a:t>Los niños, niñas, adolescentes y jóvenes</a:t>
            </a:r>
          </a:p>
          <a:p>
            <a:r>
              <a:rPr lang="es-CO" dirty="0"/>
              <a:t>Las personas mayores</a:t>
            </a:r>
          </a:p>
          <a:p>
            <a:r>
              <a:rPr lang="es-CO" dirty="0"/>
              <a:t>Las mujeres</a:t>
            </a:r>
          </a:p>
          <a:p>
            <a:r>
              <a:rPr lang="es-CO" dirty="0"/>
              <a:t>La población lesbiana, gay, bisexual, </a:t>
            </a:r>
            <a:r>
              <a:rPr lang="es-CO" dirty="0" err="1"/>
              <a:t>transgenerista</a:t>
            </a:r>
            <a:r>
              <a:rPr lang="es-CO" dirty="0"/>
              <a:t> e intersexual (LGBTI)</a:t>
            </a:r>
          </a:p>
          <a:p>
            <a:r>
              <a:rPr lang="es-CO" dirty="0"/>
              <a:t>Las personas campesinas</a:t>
            </a:r>
          </a:p>
          <a:p>
            <a:r>
              <a:rPr lang="es-CO" dirty="0"/>
              <a:t>Los líderes y las lideresas sociales</a:t>
            </a:r>
          </a:p>
          <a:p>
            <a:r>
              <a:rPr lang="es-CO" dirty="0"/>
              <a:t>Las personas pertenecientes a organizaciones sindicales</a:t>
            </a:r>
          </a:p>
          <a:p>
            <a:r>
              <a:rPr lang="es-CO" dirty="0"/>
              <a:t>Los y las defensoras de derechos </a:t>
            </a:r>
            <a:r>
              <a:rPr lang="es-CO" dirty="0" smtClean="0"/>
              <a:t>humanos-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40997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endParaRPr lang="es-CO" dirty="0" smtClean="0"/>
          </a:p>
          <a:p>
            <a:pPr algn="just"/>
            <a:r>
              <a:rPr lang="es-CO" dirty="0" smtClean="0"/>
              <a:t>Si </a:t>
            </a:r>
            <a:r>
              <a:rPr lang="es-CO" dirty="0"/>
              <a:t>usted o alguna persona de su familia pertenece a alguno de los anteriores grupos </a:t>
            </a:r>
            <a:r>
              <a:rPr lang="es-CO" dirty="0" smtClean="0"/>
              <a:t>diferenciales indíquelo </a:t>
            </a:r>
            <a:r>
              <a:rPr lang="es-CO" dirty="0"/>
              <a:t>siempre al momento de rendir su </a:t>
            </a:r>
            <a:r>
              <a:rPr lang="es-CO" dirty="0" smtClean="0"/>
              <a:t>declaración </a:t>
            </a:r>
            <a:r>
              <a:rPr lang="es-CO" dirty="0"/>
              <a:t>ante el Ministerio Público </a:t>
            </a:r>
            <a:r>
              <a:rPr lang="es-CO" dirty="0" smtClean="0"/>
              <a:t>Procuraduría, Defensoría </a:t>
            </a:r>
            <a:r>
              <a:rPr lang="es-CO" dirty="0"/>
              <a:t>y Personería), las personas de la Unidad para las Víctimas y, en general, las </a:t>
            </a:r>
            <a:r>
              <a:rPr lang="es-CO" dirty="0" smtClean="0"/>
              <a:t>entidades que </a:t>
            </a:r>
            <a:r>
              <a:rPr lang="es-CO" dirty="0"/>
              <a:t>le presten servicios. Manifieste siempre sus necesidades y exija una respuesta diferenciada </a:t>
            </a:r>
            <a:r>
              <a:rPr lang="es-CO" dirty="0" smtClean="0"/>
              <a:t>y adecuada </a:t>
            </a:r>
            <a:r>
              <a:rPr lang="es-CO" dirty="0"/>
              <a:t>a esas necesidades.</a:t>
            </a:r>
          </a:p>
        </p:txBody>
      </p:sp>
    </p:spTree>
    <p:extLst>
      <p:ext uri="{BB962C8B-B14F-4D97-AF65-F5344CB8AC3E}">
        <p14:creationId xmlns:p14="http://schemas.microsoft.com/office/powerpoint/2010/main" xmlns="" val="22813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Autofit/>
          </a:bodyPr>
          <a:lstStyle/>
          <a:p>
            <a:r>
              <a:rPr lang="es-CO" sz="2800" b="1" dirty="0"/>
              <a:t>Si una víctima sufrió daños por violaciones a los Derechos Humanos o infracciones al </a:t>
            </a:r>
            <a:r>
              <a:rPr lang="es-CO" sz="2800" b="1" dirty="0" smtClean="0"/>
              <a:t>Derecho Internacional </a:t>
            </a:r>
            <a:r>
              <a:rPr lang="es-CO" sz="2800" b="1" dirty="0"/>
              <a:t>Humanitario, ocurridas con anterioridad al 1° de enero de 1985, ¿tiene derecho a </a:t>
            </a:r>
            <a:r>
              <a:rPr lang="es-CO" sz="2800" b="1" dirty="0" smtClean="0"/>
              <a:t>la Reparación </a:t>
            </a:r>
            <a:r>
              <a:rPr lang="es-CO" sz="2800" b="1" dirty="0"/>
              <a:t>Integral?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921299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sz="2800" dirty="0"/>
              <a:t>Tienen derecho a la verdad, a las medidas de </a:t>
            </a:r>
            <a:r>
              <a:rPr lang="es-CO" sz="2800" dirty="0" smtClean="0"/>
              <a:t>reparación </a:t>
            </a:r>
            <a:r>
              <a:rPr lang="es-CO" sz="2800" dirty="0"/>
              <a:t>simbólica y a las garantías de no repetición, mas no </a:t>
            </a:r>
            <a:r>
              <a:rPr lang="es-CO" sz="2800" dirty="0" smtClean="0"/>
              <a:t>a las </a:t>
            </a:r>
            <a:r>
              <a:rPr lang="es-CO" sz="2800" dirty="0"/>
              <a:t>demás medidas de reparación</a:t>
            </a:r>
            <a:r>
              <a:rPr lang="es-CO" sz="2800" dirty="0" smtClean="0"/>
              <a:t>, tales </a:t>
            </a:r>
            <a:r>
              <a:rPr lang="es-CO" sz="2800" dirty="0"/>
              <a:t>como indemnización económica, restitución de tierras, y rehabilitación.</a:t>
            </a:r>
          </a:p>
          <a:p>
            <a:pPr algn="just"/>
            <a:r>
              <a:rPr lang="es-CO" sz="2800" dirty="0"/>
              <a:t>De hecho, en el caso de la restitución de tierras para acceder a los programas de restitución </a:t>
            </a:r>
            <a:r>
              <a:rPr lang="es-CO" sz="2800" dirty="0" smtClean="0"/>
              <a:t>previstos </a:t>
            </a:r>
            <a:r>
              <a:rPr lang="es-CO" sz="2800" dirty="0"/>
              <a:t>en la </a:t>
            </a:r>
            <a:r>
              <a:rPr lang="es-CO" sz="2800" dirty="0" smtClean="0"/>
              <a:t>Ley 1448</a:t>
            </a:r>
            <a:r>
              <a:rPr lang="es-CO" sz="2800" dirty="0"/>
              <a:t>, el despojo o abandono de la tierra debe ser posterior al 1° de enero de 1991.</a:t>
            </a:r>
          </a:p>
        </p:txBody>
      </p:sp>
    </p:spTree>
    <p:extLst>
      <p:ext uri="{BB962C8B-B14F-4D97-AF65-F5344CB8AC3E}">
        <p14:creationId xmlns:p14="http://schemas.microsoft.com/office/powerpoint/2010/main" xmlns="" val="34125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¿Qué es la Reparación Colectiva?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La Reparación Colectiva se refiere al conjunto de medidas de reparación integral (restitución, rehabilitación</a:t>
            </a:r>
            <a:r>
              <a:rPr lang="es-CO" dirty="0" smtClean="0"/>
              <a:t>, satisfacción</a:t>
            </a:r>
            <a:r>
              <a:rPr lang="es-CO" dirty="0"/>
              <a:t>, garantías de no repetición y compensación) al que tienen derecho las comunidades, </a:t>
            </a:r>
            <a:r>
              <a:rPr lang="es-CO" dirty="0" smtClean="0"/>
              <a:t>organizaciones y </a:t>
            </a:r>
            <a:r>
              <a:rPr lang="es-CO" dirty="0"/>
              <a:t>grupos sociales afectadas por el conflicto armado</a:t>
            </a:r>
            <a:r>
              <a:rPr lang="es-CO" dirty="0" smtClean="0"/>
              <a:t>.</a:t>
            </a:r>
          </a:p>
          <a:p>
            <a:pPr algn="just"/>
            <a:endParaRPr lang="es-CO" dirty="0"/>
          </a:p>
          <a:p>
            <a:pPr algn="just"/>
            <a:r>
              <a:rPr lang="es-CO" i="1" dirty="0"/>
              <a:t>Cuando se trata de comunidades étnicas, el proceso de reparación colectiva se rige por los decretos leyes de 2011</a:t>
            </a:r>
            <a:r>
              <a:rPr lang="es-CO" i="1" dirty="0" smtClean="0"/>
              <a:t>:</a:t>
            </a:r>
          </a:p>
          <a:p>
            <a:pPr algn="just"/>
            <a:endParaRPr lang="es-CO" i="1" dirty="0"/>
          </a:p>
          <a:p>
            <a:pPr algn="just"/>
            <a:r>
              <a:rPr lang="es-CO" i="1" dirty="0"/>
              <a:t>el 4633, para pueblos y comunidades indígenas; el 4634, para pueblo </a:t>
            </a:r>
            <a:r>
              <a:rPr lang="es-CO" i="1" dirty="0" err="1"/>
              <a:t>Rrom</a:t>
            </a:r>
            <a:r>
              <a:rPr lang="es-CO" i="1" dirty="0"/>
              <a:t> o gitano, y el 4635, </a:t>
            </a:r>
            <a:r>
              <a:rPr lang="es-CO" i="1" dirty="0" smtClean="0"/>
              <a:t>para comunidades </a:t>
            </a:r>
            <a:r>
              <a:rPr lang="es-CO" i="1" dirty="0"/>
              <a:t>negras, afrocolombianas, raizales y palenqueras.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0495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¿Quiénes tienen derecho a la Reparación Colectiva?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CO" dirty="0"/>
              <a:t>Tienen derecho a la Reparación Colectiva en los términos de la Ley 1448 de 2011 y del Decreto 4800 de 2011:</a:t>
            </a:r>
          </a:p>
          <a:p>
            <a:pPr algn="just"/>
            <a:r>
              <a:rPr lang="es-CO" dirty="0"/>
              <a:t>Que por causa del conflicto armado colombiano hayan sufrido daño </a:t>
            </a:r>
            <a:r>
              <a:rPr lang="es-CO" dirty="0" smtClean="0"/>
              <a:t>ocasionado </a:t>
            </a:r>
            <a:r>
              <a:rPr lang="es-CO" dirty="0"/>
              <a:t>por violaciones de sus </a:t>
            </a:r>
            <a:r>
              <a:rPr lang="es-CO" dirty="0" smtClean="0"/>
              <a:t>derechos colectivos</a:t>
            </a:r>
            <a:r>
              <a:rPr lang="es-CO" dirty="0"/>
              <a:t>, la violación grave y manifiesta de los derechos individuales de los miembros de los colectivos y </a:t>
            </a:r>
            <a:r>
              <a:rPr lang="es-CO" dirty="0" smtClean="0"/>
              <a:t>el impacto </a:t>
            </a:r>
            <a:r>
              <a:rPr lang="es-CO" dirty="0"/>
              <a:t>colectivo de la violación de derechos individuales a miembros del colectivo.</a:t>
            </a:r>
          </a:p>
          <a:p>
            <a:r>
              <a:rPr lang="es-CO" b="1" dirty="0"/>
              <a:t>¿Quiénes tienen derecho a la Reparación Colectiva?</a:t>
            </a:r>
          </a:p>
          <a:p>
            <a:pPr algn="just"/>
            <a:r>
              <a:rPr lang="es-CO" b="1" dirty="0"/>
              <a:t>Si una víctima sufrió daños por violaciones a los Derechos Humanos o infracciones al Derecho</a:t>
            </a:r>
          </a:p>
          <a:p>
            <a:r>
              <a:rPr lang="es-CO" b="1" dirty="0"/>
              <a:t>Internacional Humanitario, ocurridas con anterioridad al 1° de enero de 1985, ¿tiene derecho a </a:t>
            </a:r>
            <a:r>
              <a:rPr lang="es-CO" b="1" dirty="0" smtClean="0"/>
              <a:t>la Reparación </a:t>
            </a:r>
            <a:r>
              <a:rPr lang="es-CO" b="1" dirty="0"/>
              <a:t>Integral?</a:t>
            </a:r>
          </a:p>
          <a:p>
            <a:r>
              <a:rPr lang="es-CO" dirty="0"/>
              <a:t>Las comunidades</a:t>
            </a:r>
          </a:p>
          <a:p>
            <a:r>
              <a:rPr lang="es-CO" dirty="0"/>
              <a:t>Las organizaciones sociales y políticas</a:t>
            </a:r>
          </a:p>
          <a:p>
            <a:r>
              <a:rPr lang="es-CO" dirty="0"/>
              <a:t>Los grupos sociales y políticos</a:t>
            </a:r>
          </a:p>
        </p:txBody>
      </p:sp>
    </p:spTree>
    <p:extLst>
      <p:ext uri="{BB962C8B-B14F-4D97-AF65-F5344CB8AC3E}">
        <p14:creationId xmlns:p14="http://schemas.microsoft.com/office/powerpoint/2010/main" xmlns="" val="44353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00600"/>
          </a:xfrm>
        </p:spPr>
        <p:txBody>
          <a:bodyPr>
            <a:normAutofit/>
          </a:bodyPr>
          <a:lstStyle/>
          <a:p>
            <a:pPr algn="just"/>
            <a:r>
              <a:rPr lang="es-CO" sz="2400" dirty="0"/>
              <a:t>Que por causa del conflicto armado </a:t>
            </a:r>
            <a:r>
              <a:rPr lang="es-CO" sz="2400" dirty="0" smtClean="0"/>
              <a:t>colombiano </a:t>
            </a:r>
            <a:r>
              <a:rPr lang="es-CO" sz="2400" dirty="0"/>
              <a:t>hayan sufrido daño ocasionado por violaciones de sus </a:t>
            </a:r>
            <a:r>
              <a:rPr lang="es-CO" sz="2400" dirty="0" smtClean="0"/>
              <a:t>derechos colectivos</a:t>
            </a:r>
            <a:r>
              <a:rPr lang="es-CO" sz="2400" dirty="0"/>
              <a:t>, la violación grave y manifiesta de los derechos individuales de los miembros de los colectivos y </a:t>
            </a:r>
            <a:r>
              <a:rPr lang="es-CO" sz="2400" dirty="0" smtClean="0"/>
              <a:t>el impacto </a:t>
            </a:r>
            <a:r>
              <a:rPr lang="es-CO" sz="2400" dirty="0"/>
              <a:t>colectivo de la violación de derechos individuales a miembros del colectivo</a:t>
            </a:r>
          </a:p>
        </p:txBody>
      </p:sp>
    </p:spTree>
    <p:extLst>
      <p:ext uri="{BB962C8B-B14F-4D97-AF65-F5344CB8AC3E}">
        <p14:creationId xmlns:p14="http://schemas.microsoft.com/office/powerpoint/2010/main" xmlns="" val="77549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200" b="1" dirty="0"/>
              <a:t>A continuación, se señalan los sujetos de </a:t>
            </a:r>
            <a:r>
              <a:rPr lang="es-CO" sz="3200" b="1" dirty="0" smtClean="0"/>
              <a:t>reparación colectiva </a:t>
            </a:r>
            <a:r>
              <a:rPr lang="es-CO" sz="3200" b="1" dirty="0"/>
              <a:t>que la Ley 1448 determinó: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s-CO" b="1" u="sng" dirty="0" smtClean="0"/>
          </a:p>
          <a:p>
            <a:r>
              <a:rPr lang="es-CO" b="1" u="sng" dirty="0" smtClean="0"/>
              <a:t>Comunidad:</a:t>
            </a:r>
          </a:p>
          <a:p>
            <a:endParaRPr lang="es-CO" b="1" u="sng" dirty="0"/>
          </a:p>
          <a:p>
            <a:pPr algn="just"/>
            <a:r>
              <a:rPr lang="es-CO" dirty="0"/>
              <a:t>Conjunto social que comparte identidad basada en prácticas, cultura, patrones </a:t>
            </a:r>
            <a:r>
              <a:rPr lang="es-CO" dirty="0" smtClean="0"/>
              <a:t>de enseñanza</a:t>
            </a:r>
            <a:r>
              <a:rPr lang="es-CO" dirty="0"/>
              <a:t>, territorio o historia, con interés en generación de bienes indivisibles o públicos</a:t>
            </a:r>
            <a:r>
              <a:rPr lang="es-CO" dirty="0" smtClean="0"/>
              <a:t>, que </a:t>
            </a:r>
            <a:r>
              <a:rPr lang="es-CO" dirty="0"/>
              <a:t>trabajan juntos por un mismo objetivo y también debaten de acuerdo al tema. Tal </a:t>
            </a:r>
            <a:r>
              <a:rPr lang="es-CO" dirty="0" smtClean="0"/>
              <a:t>es el </a:t>
            </a:r>
            <a:r>
              <a:rPr lang="es-CO" dirty="0"/>
              <a:t>caso de veredas, cabeceras de corregimiento o municipios de arraigo claro y </a:t>
            </a:r>
            <a:r>
              <a:rPr lang="es-CO" dirty="0" smtClean="0"/>
              <a:t>conocido por </a:t>
            </a:r>
            <a:r>
              <a:rPr lang="es-CO" dirty="0"/>
              <a:t>sus habitantes.</a:t>
            </a:r>
          </a:p>
          <a:p>
            <a:r>
              <a:rPr lang="es-CO" dirty="0"/>
              <a:t>Los colectivos étnicos comprenden pueblos y comunidades indígenas, comunidades negras</a:t>
            </a:r>
            <a:r>
              <a:rPr lang="es-CO" dirty="0" smtClean="0"/>
              <a:t>, palenqueras </a:t>
            </a:r>
            <a:r>
              <a:rPr lang="es-CO" dirty="0"/>
              <a:t>y raizales, o las formas organizativas propias del pueblo </a:t>
            </a:r>
            <a:r>
              <a:rPr lang="es-CO" dirty="0" err="1"/>
              <a:t>Rrom</a:t>
            </a:r>
            <a:r>
              <a:rPr lang="es-CO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97783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b="1" u="sng" dirty="0" smtClean="0"/>
              <a:t>Grupo:</a:t>
            </a:r>
            <a:endParaRPr lang="es-CO" b="1" u="sng" dirty="0"/>
          </a:p>
          <a:p>
            <a:pPr algn="just"/>
            <a:r>
              <a:rPr lang="es-CO" dirty="0"/>
              <a:t>Conjunto de personas determinado </a:t>
            </a:r>
            <a:r>
              <a:rPr lang="es-CO" dirty="0" smtClean="0"/>
              <a:t>o determinable </a:t>
            </a:r>
            <a:r>
              <a:rPr lang="es-CO" dirty="0"/>
              <a:t>que se relacionan entre sí y </a:t>
            </a:r>
            <a:r>
              <a:rPr lang="es-CO" dirty="0" smtClean="0"/>
              <a:t>tienen condiciones </a:t>
            </a:r>
            <a:r>
              <a:rPr lang="es-CO" dirty="0"/>
              <a:t>comunes o se encuentran en una situación común, de la cual </a:t>
            </a:r>
            <a:r>
              <a:rPr lang="es-CO" dirty="0" smtClean="0"/>
              <a:t>posteriormente se </a:t>
            </a:r>
            <a:r>
              <a:rPr lang="es-CO" dirty="0"/>
              <a:t>deriva un perjuicio para ellos. En estos casos se pueden verificar patrones </a:t>
            </a:r>
            <a:r>
              <a:rPr lang="es-CO" dirty="0" smtClean="0"/>
              <a:t>sistemáticos de </a:t>
            </a:r>
            <a:r>
              <a:rPr lang="es-CO" dirty="0"/>
              <a:t>victimización contra sectores de la población como jóvenes, comunidad LGBTI,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8950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s-CO" b="1" u="sng" dirty="0"/>
              <a:t>Organización</a:t>
            </a:r>
          </a:p>
          <a:p>
            <a:pPr algn="just"/>
            <a:r>
              <a:rPr lang="es-CO" dirty="0"/>
              <a:t>Conjunto de personas vinculadas entre sí por su pertenencia formal a un </a:t>
            </a:r>
            <a:r>
              <a:rPr lang="es-CO" dirty="0" smtClean="0"/>
              <a:t>colectivo conformado </a:t>
            </a:r>
            <a:r>
              <a:rPr lang="es-CO" dirty="0"/>
              <a:t>para perseguir un fin común, que cuenta con </a:t>
            </a:r>
            <a:r>
              <a:rPr lang="es-CO" dirty="0" smtClean="0"/>
              <a:t>bienes</a:t>
            </a:r>
            <a:r>
              <a:rPr lang="es-CO" dirty="0"/>
              <a:t>, sistemas de </a:t>
            </a:r>
            <a:r>
              <a:rPr lang="es-CO" dirty="0" smtClean="0"/>
              <a:t>regulación interna </a:t>
            </a:r>
            <a:r>
              <a:rPr lang="es-CO" dirty="0"/>
              <a:t>de </a:t>
            </a:r>
            <a:r>
              <a:rPr lang="es-CO" dirty="0" smtClean="0"/>
              <a:t>funcionamiento</a:t>
            </a:r>
            <a:r>
              <a:rPr lang="es-CO" dirty="0"/>
              <a:t>, solución de disputas y relevos, y una vida pública </a:t>
            </a:r>
            <a:r>
              <a:rPr lang="es-CO" dirty="0" smtClean="0"/>
              <a:t>reconocida por </a:t>
            </a:r>
            <a:r>
              <a:rPr lang="es-CO" dirty="0"/>
              <a:t>sus integrantes. Tal es el caso de sindicatos, partidos políticos, y organizaciones </a:t>
            </a:r>
            <a:r>
              <a:rPr lang="es-CO" dirty="0" smtClean="0"/>
              <a:t>de mujeres</a:t>
            </a:r>
            <a:r>
              <a:rPr lang="es-CO" dirty="0"/>
              <a:t>, entre otros.</a:t>
            </a:r>
          </a:p>
        </p:txBody>
      </p:sp>
    </p:spTree>
    <p:extLst>
      <p:ext uri="{BB962C8B-B14F-4D97-AF65-F5344CB8AC3E}">
        <p14:creationId xmlns:p14="http://schemas.microsoft.com/office/powerpoint/2010/main" xmlns="" val="41765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Las personas que ya se encuentran registradas como víctimas </a:t>
            </a:r>
            <a:r>
              <a:rPr lang="es-CO" b="1" dirty="0"/>
              <a:t>no </a:t>
            </a:r>
            <a:r>
              <a:rPr lang="es-CO" dirty="0"/>
              <a:t>deben presentar una nueva </a:t>
            </a:r>
            <a:r>
              <a:rPr lang="es-CO" dirty="0" smtClean="0"/>
              <a:t>declaración por </a:t>
            </a:r>
            <a:r>
              <a:rPr lang="es-CO" dirty="0"/>
              <a:t>los mismos hechos victimizantes, como es el caso de las víctimas de desplazamiento forzado </a:t>
            </a:r>
            <a:r>
              <a:rPr lang="es-CO" dirty="0" smtClean="0"/>
              <a:t>que fueron </a:t>
            </a:r>
            <a:r>
              <a:rPr lang="es-CO" dirty="0"/>
              <a:t>incluidas en el Registro Único de Población Desplazada. Para determinar si la persona se </a:t>
            </a:r>
            <a:r>
              <a:rPr lang="es-CO" dirty="0" smtClean="0"/>
              <a:t>encuentra registrada</a:t>
            </a:r>
            <a:r>
              <a:rPr lang="es-CO" dirty="0"/>
              <a:t>, se tendrán en cuenta las bases de datos existentes hasta el 10 de junio de 2011, fecha </a:t>
            </a:r>
            <a:r>
              <a:rPr lang="es-CO" dirty="0" smtClean="0"/>
              <a:t>de expedición </a:t>
            </a:r>
            <a:r>
              <a:rPr lang="es-CO" dirty="0"/>
              <a:t>de la Ley de Víctimas y Restitución de Tierras.</a:t>
            </a:r>
          </a:p>
          <a:p>
            <a:pPr algn="just"/>
            <a:r>
              <a:rPr lang="es-CO" dirty="0"/>
              <a:t>En los eventos que se refieran a hechos victimizantes </a:t>
            </a:r>
            <a:r>
              <a:rPr lang="es-CO" b="1" dirty="0"/>
              <a:t>adicionales </a:t>
            </a:r>
            <a:r>
              <a:rPr lang="es-CO" dirty="0"/>
              <a:t>a los contenidos en las bases de </a:t>
            </a:r>
            <a:r>
              <a:rPr lang="es-CO" dirty="0" smtClean="0"/>
              <a:t>datos existentes</a:t>
            </a:r>
            <a:r>
              <a:rPr lang="es-CO" dirty="0"/>
              <a:t>, deberá presentarse la solicitud de registro ante el Ministerio Público por esos hechos.</a:t>
            </a:r>
          </a:p>
        </p:txBody>
      </p:sp>
    </p:spTree>
    <p:extLst>
      <p:ext uri="{BB962C8B-B14F-4D97-AF65-F5344CB8AC3E}">
        <p14:creationId xmlns:p14="http://schemas.microsoft.com/office/powerpoint/2010/main" xmlns="" val="8941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La Ley no estipula un número determinado de sujetos a reparar, aunque define las </a:t>
            </a:r>
            <a:r>
              <a:rPr lang="es-CO" dirty="0" smtClean="0"/>
              <a:t>características </a:t>
            </a:r>
            <a:r>
              <a:rPr lang="es-CO" dirty="0"/>
              <a:t>para que </a:t>
            </a:r>
            <a:r>
              <a:rPr lang="es-CO" dirty="0" smtClean="0"/>
              <a:t>todo grupo</a:t>
            </a:r>
            <a:r>
              <a:rPr lang="es-CO" dirty="0"/>
              <a:t>, comunidad u organización que las reúna pueda recibir </a:t>
            </a:r>
            <a:r>
              <a:rPr lang="es-CO" dirty="0" smtClean="0"/>
              <a:t>reparación </a:t>
            </a:r>
            <a:r>
              <a:rPr lang="es-CO" dirty="0"/>
              <a:t>colectiva.</a:t>
            </a:r>
          </a:p>
          <a:p>
            <a:pPr algn="just"/>
            <a:r>
              <a:rPr lang="es-CO" dirty="0"/>
              <a:t>En todo caso, las violaciones a los derechos </a:t>
            </a:r>
            <a:r>
              <a:rPr lang="es-CO" dirty="0" smtClean="0"/>
              <a:t>humanos </a:t>
            </a:r>
            <a:r>
              <a:rPr lang="es-CO" dirty="0"/>
              <a:t>y las infracciones al Derecho </a:t>
            </a:r>
            <a:r>
              <a:rPr lang="es-CO" dirty="0" smtClean="0"/>
              <a:t>internacional </a:t>
            </a:r>
            <a:r>
              <a:rPr lang="es-CO" dirty="0"/>
              <a:t>Humanitario </a:t>
            </a:r>
            <a:r>
              <a:rPr lang="es-CO" dirty="0" smtClean="0"/>
              <a:t>que causaron </a:t>
            </a:r>
            <a:r>
              <a:rPr lang="es-CO" dirty="0"/>
              <a:t>el daño debieron suceder con posterioridad al 1° de enero de 1985.</a:t>
            </a:r>
          </a:p>
        </p:txBody>
      </p:sp>
    </p:spTree>
    <p:extLst>
      <p:ext uri="{BB962C8B-B14F-4D97-AF65-F5344CB8AC3E}">
        <p14:creationId xmlns:p14="http://schemas.microsoft.com/office/powerpoint/2010/main" xmlns="" val="171019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¿Qué son las medidas de rehabilitación?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es-CO" dirty="0" smtClean="0"/>
          </a:p>
          <a:p>
            <a:pPr algn="just"/>
            <a:r>
              <a:rPr lang="es-CO" dirty="0" smtClean="0"/>
              <a:t>Son </a:t>
            </a:r>
            <a:r>
              <a:rPr lang="es-CO" dirty="0"/>
              <a:t>el conjunto de estrategias, planes y </a:t>
            </a:r>
            <a:r>
              <a:rPr lang="es-CO" dirty="0" smtClean="0"/>
              <a:t>acciones </a:t>
            </a:r>
            <a:r>
              <a:rPr lang="es-CO" dirty="0"/>
              <a:t>de carácter jurídico, médico, psicológico y social, dirigidas </a:t>
            </a:r>
            <a:r>
              <a:rPr lang="es-CO" dirty="0" smtClean="0"/>
              <a:t>al restablecimiento </a:t>
            </a:r>
            <a:r>
              <a:rPr lang="es-CO" dirty="0"/>
              <a:t>de las condiciones físicas y psicosociales de las víctimas, como por </a:t>
            </a:r>
            <a:r>
              <a:rPr lang="es-CO" dirty="0" smtClean="0"/>
              <a:t>ejemplo:</a:t>
            </a:r>
          </a:p>
          <a:p>
            <a:pPr algn="just"/>
            <a:r>
              <a:rPr lang="es-CO" dirty="0"/>
              <a:t>Tratamiento médico para atender consecuencias de heridas de minas, balas u otros </a:t>
            </a:r>
            <a:r>
              <a:rPr lang="es-CO" dirty="0" smtClean="0"/>
              <a:t>artefactos ocasionados </a:t>
            </a:r>
            <a:r>
              <a:rPr lang="es-CO" dirty="0"/>
              <a:t>por el conflicto armado.</a:t>
            </a:r>
          </a:p>
          <a:p>
            <a:r>
              <a:rPr lang="es-CO" dirty="0"/>
              <a:t>Atención psicológica para aliviar el sufrimiento por la pérdida de los seres queridos</a:t>
            </a:r>
          </a:p>
        </p:txBody>
      </p:sp>
    </p:spTree>
    <p:extLst>
      <p:ext uri="{BB962C8B-B14F-4D97-AF65-F5344CB8AC3E}">
        <p14:creationId xmlns:p14="http://schemas.microsoft.com/office/powerpoint/2010/main" xmlns="" val="188803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¿Qué son las medidas de restitución?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s-CO" dirty="0" smtClean="0"/>
          </a:p>
          <a:p>
            <a:r>
              <a:rPr lang="es-CO" dirty="0" smtClean="0"/>
              <a:t>La </a:t>
            </a:r>
            <a:r>
              <a:rPr lang="es-CO" dirty="0"/>
              <a:t>restitución busca el restablecimiento de los derechos de las víctimas de manera transformadora frente a </a:t>
            </a:r>
            <a:r>
              <a:rPr lang="es-CO" dirty="0" smtClean="0"/>
              <a:t>los daños </a:t>
            </a:r>
            <a:r>
              <a:rPr lang="es-CO" dirty="0"/>
              <a:t>causados con la ocurrencia del hecho </a:t>
            </a:r>
            <a:r>
              <a:rPr lang="es-CO" dirty="0" smtClean="0"/>
              <a:t>victimizante.</a:t>
            </a:r>
          </a:p>
          <a:p>
            <a:pPr algn="just"/>
            <a:r>
              <a:rPr lang="es-CO" dirty="0" smtClean="0"/>
              <a:t>Por </a:t>
            </a:r>
            <a:r>
              <a:rPr lang="es-CO" dirty="0"/>
              <a:t>ejemplo, la restitución de tierras, la restitución en materia de vivienda, la garantía de retorno o </a:t>
            </a:r>
            <a:r>
              <a:rPr lang="es-CO" dirty="0" smtClean="0"/>
              <a:t>reubicación de </a:t>
            </a:r>
            <a:r>
              <a:rPr lang="es-CO" dirty="0"/>
              <a:t>la población en situación de desplazamiento, las medidas en formación y generación de empleo. Hay </a:t>
            </a:r>
            <a:r>
              <a:rPr lang="es-CO" dirty="0" smtClean="0"/>
              <a:t>situaciones en </a:t>
            </a:r>
            <a:r>
              <a:rPr lang="es-CO" dirty="0"/>
              <a:t>las que lamentablemente devolver las cosas al estado anterior de las violaciones es imposible, tal </a:t>
            </a:r>
            <a:r>
              <a:rPr lang="es-CO" dirty="0" smtClean="0"/>
              <a:t>es el </a:t>
            </a:r>
            <a:r>
              <a:rPr lang="es-CO" dirty="0"/>
              <a:t>caso de las vidas humanas, de los sentimientos de las personas, de sus proyectos de vida, en esos casos </a:t>
            </a:r>
            <a:r>
              <a:rPr lang="es-CO" dirty="0" smtClean="0"/>
              <a:t>se adoptan </a:t>
            </a:r>
            <a:r>
              <a:rPr lang="es-CO" dirty="0"/>
              <a:t>otros tipos de medidas para reparar.</a:t>
            </a:r>
          </a:p>
        </p:txBody>
      </p:sp>
    </p:spTree>
    <p:extLst>
      <p:ext uri="{BB962C8B-B14F-4D97-AF65-F5344CB8AC3E}">
        <p14:creationId xmlns:p14="http://schemas.microsoft.com/office/powerpoint/2010/main" xmlns="" val="21721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¿De qué se trata la Restitución de Tierras?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La Restitución de Tierras es la devolución de las tierras que fueran despojadas o abandonadas </a:t>
            </a:r>
            <a:r>
              <a:rPr lang="es-CO" dirty="0" smtClean="0"/>
              <a:t>forzosamente como </a:t>
            </a:r>
            <a:r>
              <a:rPr lang="es-CO" dirty="0"/>
              <a:t>consecuencia de violaciones a los Derechos Humanos o infracciones al Derecho Internacional </a:t>
            </a:r>
            <a:r>
              <a:rPr lang="es-CO" dirty="0" smtClean="0"/>
              <a:t>Humanitario ocurridas </a:t>
            </a:r>
            <a:r>
              <a:rPr lang="es-CO" dirty="0"/>
              <a:t>a partir del 1° enero de 1991.</a:t>
            </a:r>
          </a:p>
          <a:p>
            <a:pPr algn="just"/>
            <a:r>
              <a:rPr lang="es-CO" dirty="0"/>
              <a:t>La Restitución de Tierras es únicamente respecto </a:t>
            </a:r>
            <a:r>
              <a:rPr lang="es-CO" dirty="0" smtClean="0"/>
              <a:t>de aquellas </a:t>
            </a:r>
            <a:r>
              <a:rPr lang="es-CO" dirty="0"/>
              <a:t>despojadas o abandonadas. Los bienes </a:t>
            </a:r>
            <a:r>
              <a:rPr lang="es-CO" dirty="0" smtClean="0"/>
              <a:t>muebles (</a:t>
            </a:r>
            <a:r>
              <a:rPr lang="es-CO" dirty="0"/>
              <a:t>animales, cultivos, enseres, maquinaria, equipos, automóviles, etc.) no son objeto de restitución bajo la </a:t>
            </a:r>
            <a:r>
              <a:rPr lang="es-CO" dirty="0" smtClean="0"/>
              <a:t>Ley 1448</a:t>
            </a:r>
            <a:r>
              <a:rPr lang="es-CO" dirty="0"/>
              <a:t>. Los procesos de restitución se inician de manera gradual y progresiva, es decir, no en todo el país </a:t>
            </a:r>
            <a:r>
              <a:rPr lang="es-CO" dirty="0" smtClean="0"/>
              <a:t>de manera </a:t>
            </a:r>
            <a:r>
              <a:rPr lang="es-CO" dirty="0"/>
              <a:t>simultánea, sino por zonas microfocalizadas</a:t>
            </a:r>
          </a:p>
        </p:txBody>
      </p:sp>
    </p:spTree>
    <p:extLst>
      <p:ext uri="{BB962C8B-B14F-4D97-AF65-F5344CB8AC3E}">
        <p14:creationId xmlns:p14="http://schemas.microsoft.com/office/powerpoint/2010/main" xmlns="" val="424170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¿Qué es la indemnización administrativa?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CO" dirty="0"/>
              <a:t>Es la medida de reparación de carácter </a:t>
            </a:r>
            <a:r>
              <a:rPr lang="es-CO" dirty="0" smtClean="0"/>
              <a:t>económico. </a:t>
            </a:r>
            <a:r>
              <a:rPr lang="es-CO" dirty="0"/>
              <a:t>La indemnización administrativa no comprende la </a:t>
            </a:r>
            <a:r>
              <a:rPr lang="es-CO" dirty="0" smtClean="0"/>
              <a:t>totalidad de </a:t>
            </a:r>
            <a:r>
              <a:rPr lang="es-CO" dirty="0"/>
              <a:t>los perjuicios. Es una compensación que el Estado entrega a las víctimas del conflicto </a:t>
            </a:r>
            <a:r>
              <a:rPr lang="es-CO" dirty="0" smtClean="0"/>
              <a:t> armado </a:t>
            </a:r>
            <a:r>
              <a:rPr lang="es-CO" dirty="0"/>
              <a:t>interno </a:t>
            </a:r>
            <a:r>
              <a:rPr lang="es-CO" dirty="0" smtClean="0"/>
              <a:t>teniendo en </a:t>
            </a:r>
            <a:r>
              <a:rPr lang="es-CO" dirty="0"/>
              <a:t>cuenta la naturaleza y el impacto del hecho victimizante, el daño causado y el estado de vulnerabilidad </a:t>
            </a:r>
            <a:r>
              <a:rPr lang="es-CO" dirty="0" smtClean="0"/>
              <a:t>actual de </a:t>
            </a:r>
            <a:r>
              <a:rPr lang="es-CO" dirty="0"/>
              <a:t>la víctima, desde un enfoque diferencial y con observancia de los principios de progresividad y gradualidad.</a:t>
            </a:r>
          </a:p>
          <a:p>
            <a:pPr algn="just"/>
            <a:r>
              <a:rPr lang="es-CO" dirty="0"/>
              <a:t>Por ello, esta indemnización se entregará de acuerdo a los montos fijados por la ley. Para los niños, las niñas </a:t>
            </a:r>
            <a:r>
              <a:rPr lang="es-CO" dirty="0" smtClean="0"/>
              <a:t>y los </a:t>
            </a:r>
            <a:r>
              <a:rPr lang="es-CO" dirty="0"/>
              <a:t>adolescentes que tienen derecho a la indemnización se constituyó un encargo fiduciario, que será entregado</a:t>
            </a:r>
          </a:p>
          <a:p>
            <a:pPr algn="just"/>
            <a:r>
              <a:rPr lang="es-CO" dirty="0"/>
              <a:t>al cumplir los 18 años</a:t>
            </a:r>
          </a:p>
        </p:txBody>
      </p:sp>
    </p:spTree>
    <p:extLst>
      <p:ext uri="{BB962C8B-B14F-4D97-AF65-F5344CB8AC3E}">
        <p14:creationId xmlns:p14="http://schemas.microsoft.com/office/powerpoint/2010/main" xmlns="" val="207244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/>
              <a:t>¿Tienen algún costo los trámites para acceder a la Reparación Integral?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No. Todos los trámites ante la Unidad para las Víctimas son gratuitos.</a:t>
            </a:r>
          </a:p>
          <a:p>
            <a:pPr algn="just"/>
            <a:r>
              <a:rPr lang="es-CO" dirty="0"/>
              <a:t>El procedimiento de registro es gratuito y de fácil acceso para las víctimas en todo el </a:t>
            </a:r>
            <a:r>
              <a:rPr lang="es-CO" dirty="0" smtClean="0"/>
              <a:t>territorio </a:t>
            </a:r>
            <a:r>
              <a:rPr lang="es-CO" dirty="0"/>
              <a:t>nacional. </a:t>
            </a:r>
            <a:r>
              <a:rPr lang="es-CO" dirty="0" smtClean="0"/>
              <a:t>Los trámites </a:t>
            </a:r>
            <a:r>
              <a:rPr lang="es-CO" dirty="0"/>
              <a:t>consisten básicamente en la entrega de la información ante el Ministerio Público, sin ningún costo.</a:t>
            </a:r>
          </a:p>
        </p:txBody>
      </p:sp>
    </p:spTree>
    <p:extLst>
      <p:ext uri="{BB962C8B-B14F-4D97-AF65-F5344CB8AC3E}">
        <p14:creationId xmlns:p14="http://schemas.microsoft.com/office/powerpoint/2010/main" xmlns="" val="7976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b="1" dirty="0"/>
              <a:t>¿Se necesita de un abogado para realizar los trámites de Reparación Integral?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/>
              <a:t>No. Las víctimas no requieren de ningún intermediario para realizarlo; sin embargo, si la víctima </a:t>
            </a:r>
            <a:r>
              <a:rPr lang="es-CO" dirty="0" smtClean="0"/>
              <a:t>decide darle </a:t>
            </a:r>
            <a:r>
              <a:rPr lang="es-CO" dirty="0"/>
              <a:t>poder a un abogado, puede hacerlo, teniendo siempre la claridad que los trámites ante el </a:t>
            </a:r>
            <a:r>
              <a:rPr lang="es-CO" dirty="0" smtClean="0"/>
              <a:t>Ministerio Público </a:t>
            </a:r>
            <a:r>
              <a:rPr lang="es-CO" dirty="0"/>
              <a:t>y la Unidad para la Atención y Reparación Integral a las víctimas no tienen ningún </a:t>
            </a:r>
            <a:r>
              <a:rPr lang="es-CO" dirty="0" smtClean="0"/>
              <a:t>costo.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81845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/>
              <a:t>¿De qué manera se puede acceder a las medidas de Reparación Integral?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/>
              <a:t>A través de una Ruta de Atención, Asistencia y Reparación Integral, diseñada por la Unidad para </a:t>
            </a:r>
            <a:r>
              <a:rPr lang="es-CO" dirty="0" smtClean="0"/>
              <a:t>las Víctimas </a:t>
            </a:r>
            <a:r>
              <a:rPr lang="es-CO" dirty="0"/>
              <a:t>y las demás entidades que hacen parte del Sistema Nacional de Atención y Reparación </a:t>
            </a:r>
            <a:r>
              <a:rPr lang="es-CO" dirty="0" smtClean="0"/>
              <a:t>Integral a </a:t>
            </a:r>
            <a:r>
              <a:rPr lang="es-CO" dirty="0"/>
              <a:t>las Víctimas (SNARIV ), con la que se busca orientar el acceso </a:t>
            </a:r>
            <a:r>
              <a:rPr lang="es-CO" dirty="0" smtClean="0"/>
              <a:t>oportuno </a:t>
            </a:r>
            <a:r>
              <a:rPr lang="es-CO" dirty="0"/>
              <a:t>y efectivo a estas medidas.</a:t>
            </a:r>
          </a:p>
        </p:txBody>
      </p:sp>
    </p:spTree>
    <p:extLst>
      <p:ext uri="{BB962C8B-B14F-4D97-AF65-F5344CB8AC3E}">
        <p14:creationId xmlns:p14="http://schemas.microsoft.com/office/powerpoint/2010/main" xmlns="" val="147620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/>
              <a:t>¿En qué consiste el componente de Reparación Integral Individual?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Es un componente que hace parte de la ruta de atención, asistencia y reparación integral, diseñada por </a:t>
            </a:r>
            <a:r>
              <a:rPr lang="es-CO" dirty="0" smtClean="0"/>
              <a:t>la Unidad </a:t>
            </a:r>
            <a:r>
              <a:rPr lang="es-CO" dirty="0"/>
              <a:t>para las Víctimas, con el fin de lograr el acceso a las </a:t>
            </a:r>
            <a:r>
              <a:rPr lang="es-CO" dirty="0" smtClean="0"/>
              <a:t>medidas </a:t>
            </a:r>
            <a:r>
              <a:rPr lang="es-CO" dirty="0"/>
              <a:t>de atención, asistencia y </a:t>
            </a:r>
            <a:r>
              <a:rPr lang="es-CO" dirty="0" smtClean="0"/>
              <a:t>reparación integral </a:t>
            </a:r>
            <a:r>
              <a:rPr lang="es-CO" dirty="0"/>
              <a:t>de las víctimas. Con este componente de reparación se busca realizar el acompañamiento a las </a:t>
            </a:r>
            <a:r>
              <a:rPr lang="es-CO" dirty="0" smtClean="0"/>
              <a:t>víctimas en </a:t>
            </a:r>
            <a:r>
              <a:rPr lang="es-CO" dirty="0"/>
              <a:t>el acceso a las medidas específicas de reparación (restitución, indemnización, garantías de no repetición</a:t>
            </a:r>
            <a:r>
              <a:rPr lang="es-CO" dirty="0" smtClean="0"/>
              <a:t>, satisfacción </a:t>
            </a:r>
            <a:r>
              <a:rPr lang="es-CO" dirty="0"/>
              <a:t>y rehabilitación) en coordinación de esfuerzos con todas las instituciones, entidades y </a:t>
            </a:r>
            <a:r>
              <a:rPr lang="es-CO" dirty="0" smtClean="0"/>
              <a:t>organizaciones que </a:t>
            </a:r>
            <a:r>
              <a:rPr lang="es-CO" dirty="0"/>
              <a:t>hacen parte del Sistema Nacional de Atención y Reparación Integral a las Víctimas (SNARIV).</a:t>
            </a:r>
          </a:p>
        </p:txBody>
      </p:sp>
    </p:spTree>
    <p:extLst>
      <p:ext uri="{BB962C8B-B14F-4D97-AF65-F5344CB8AC3E}">
        <p14:creationId xmlns:p14="http://schemas.microsoft.com/office/powerpoint/2010/main" xmlns="" val="24776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/>
              <a:t>¿Qué es el Plan de Atención, Asistencia y Reparación Integral (PAARI)?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/>
              <a:t>El Plan de Atención, Asistencia y Reparación Integral (PAARI) es un proceso que se construye con la </a:t>
            </a:r>
            <a:r>
              <a:rPr lang="es-CO" dirty="0" smtClean="0"/>
              <a:t>participación activa </a:t>
            </a:r>
            <a:r>
              <a:rPr lang="es-CO" dirty="0"/>
              <a:t>de la víctima, que busca identificar sus necesidades, afectaciones y potencialidades, acorde con su </a:t>
            </a:r>
            <a:r>
              <a:rPr lang="es-CO" dirty="0" smtClean="0"/>
              <a:t>realidad actual</a:t>
            </a:r>
            <a:r>
              <a:rPr lang="es-CO" dirty="0"/>
              <a:t>. Asimismo, permite realizar la remisión de las medidas de asistencia, atención y reparación integral a </a:t>
            </a:r>
            <a:r>
              <a:rPr lang="es-CO" dirty="0" smtClean="0"/>
              <a:t>las diferentes </a:t>
            </a:r>
            <a:r>
              <a:rPr lang="es-CO" dirty="0"/>
              <a:t>entidades responsables</a:t>
            </a:r>
          </a:p>
        </p:txBody>
      </p:sp>
    </p:spTree>
    <p:extLst>
      <p:ext uri="{BB962C8B-B14F-4D97-AF65-F5344CB8AC3E}">
        <p14:creationId xmlns:p14="http://schemas.microsoft.com/office/powerpoint/2010/main" xmlns="" val="6828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¿Qué pasa si no se presenta la declaración en los términos anteriores?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Si </a:t>
            </a:r>
            <a:r>
              <a:rPr lang="es-CO" dirty="0"/>
              <a:t>la víctima, por fuerza mayor, no pudo rendir la declaración, se deben contar los 2 o 4 años a partir </a:t>
            </a:r>
            <a:r>
              <a:rPr lang="es-CO" dirty="0" smtClean="0"/>
              <a:t>del momento </a:t>
            </a:r>
            <a:r>
              <a:rPr lang="es-CO" dirty="0"/>
              <a:t>en que cesen las </a:t>
            </a:r>
            <a:r>
              <a:rPr lang="es-CO" dirty="0" smtClean="0"/>
              <a:t>Circunstancias </a:t>
            </a:r>
            <a:r>
              <a:rPr lang="es-CO" dirty="0"/>
              <a:t>del impedimento; esta situación deberá ser informada al</a:t>
            </a:r>
          </a:p>
          <a:p>
            <a:r>
              <a:rPr lang="es-CO" dirty="0"/>
              <a:t>Ministerio Público.</a:t>
            </a:r>
          </a:p>
        </p:txBody>
      </p:sp>
    </p:spTree>
    <p:extLst>
      <p:ext uri="{BB962C8B-B14F-4D97-AF65-F5344CB8AC3E}">
        <p14:creationId xmlns:p14="http://schemas.microsoft.com/office/powerpoint/2010/main" xmlns="" val="22308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CO" b="1" u="sng" dirty="0"/>
              <a:t>El PAARI contiene:</a:t>
            </a:r>
          </a:p>
          <a:p>
            <a:r>
              <a:rPr lang="es-CO" dirty="0" smtClean="0"/>
              <a:t>Datos </a:t>
            </a:r>
            <a:r>
              <a:rPr lang="es-CO" dirty="0"/>
              <a:t>personales</a:t>
            </a:r>
          </a:p>
          <a:p>
            <a:r>
              <a:rPr lang="es-CO" dirty="0"/>
              <a:t>Caracterización socioeconómica</a:t>
            </a:r>
          </a:p>
          <a:p>
            <a:r>
              <a:rPr lang="es-CO" dirty="0"/>
              <a:t>Caracterización psicosocial</a:t>
            </a:r>
          </a:p>
          <a:p>
            <a:r>
              <a:rPr lang="es-CO" dirty="0"/>
              <a:t>Formulación del Plan Individual de medidas de asistencia</a:t>
            </a:r>
          </a:p>
          <a:p>
            <a:r>
              <a:rPr lang="es-CO" dirty="0"/>
              <a:t>Formulación del plan Individual de medidas de reparación</a:t>
            </a:r>
          </a:p>
          <a:p>
            <a:r>
              <a:rPr lang="es-CO" dirty="0"/>
              <a:t>Formulación del plan individual de medidas de retornos y reubicaciones</a:t>
            </a:r>
          </a:p>
        </p:txBody>
      </p:sp>
    </p:spTree>
    <p:extLst>
      <p:ext uri="{BB962C8B-B14F-4D97-AF65-F5344CB8AC3E}">
        <p14:creationId xmlns:p14="http://schemas.microsoft.com/office/powerpoint/2010/main" xmlns="" val="31248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¿Quiénes son las personas víctimas con discapacidad?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CO" dirty="0"/>
              <a:t>Se consideran víctimas con discapacidad aquellas personas que, además de haber experimentado los </a:t>
            </a:r>
            <a:r>
              <a:rPr lang="es-CO" dirty="0" smtClean="0"/>
              <a:t>hechos victimizantes</a:t>
            </a:r>
            <a:r>
              <a:rPr lang="es-CO" dirty="0"/>
              <a:t>, </a:t>
            </a:r>
            <a:r>
              <a:rPr lang="es-CO" dirty="0" smtClean="0"/>
              <a:t> presentan </a:t>
            </a:r>
            <a:r>
              <a:rPr lang="es-CO" dirty="0"/>
              <a:t>una diversidad funcional de tipo física, sensorial, intelectual o mental, que al </a:t>
            </a:r>
            <a:r>
              <a:rPr lang="es-CO" dirty="0" smtClean="0"/>
              <a:t>interactuar en </a:t>
            </a:r>
            <a:r>
              <a:rPr lang="es-CO" dirty="0"/>
              <a:t>la sociedad encuentran barreras que los excluyen en el ejercicio de sus derechos. Se debe tener en cuenta </a:t>
            </a:r>
            <a:r>
              <a:rPr lang="es-CO" dirty="0" smtClean="0"/>
              <a:t>que la </a:t>
            </a:r>
            <a:r>
              <a:rPr lang="es-CO" dirty="0"/>
              <a:t>discapacidad no debe ser concebida de manera negativa, como una tragedia o una razón de exclusión social</a:t>
            </a:r>
            <a:r>
              <a:rPr lang="es-CO" dirty="0" smtClean="0"/>
              <a:t>, sino </a:t>
            </a:r>
            <a:r>
              <a:rPr lang="es-CO" dirty="0"/>
              <a:t>como una condición que hace parte de la diversidad humana.</a:t>
            </a:r>
          </a:p>
          <a:p>
            <a:pPr algn="just"/>
            <a:r>
              <a:rPr lang="es-CO" dirty="0"/>
              <a:t>La condición de víctima no depende de que la discapacidad haya sido causada directamente por el </a:t>
            </a:r>
            <a:r>
              <a:rPr lang="es-CO" dirty="0" smtClean="0"/>
              <a:t>hecho victimizante</a:t>
            </a:r>
            <a:r>
              <a:rPr lang="es-CO" dirty="0"/>
              <a:t>. Son igualmente víctimas con discapacidad aquellos que tenían una discapacidad con </a:t>
            </a:r>
            <a:r>
              <a:rPr lang="es-CO" dirty="0" smtClean="0"/>
              <a:t>anterioridad al </a:t>
            </a:r>
            <a:r>
              <a:rPr lang="es-CO" dirty="0"/>
              <a:t>hecho o que la adquieren en un momento posterior</a:t>
            </a:r>
          </a:p>
        </p:txBody>
      </p:sp>
    </p:spTree>
    <p:extLst>
      <p:ext uri="{BB962C8B-B14F-4D97-AF65-F5344CB8AC3E}">
        <p14:creationId xmlns:p14="http://schemas.microsoft.com/office/powerpoint/2010/main" xmlns="" val="13741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es-CO" sz="3200" b="1" dirty="0"/>
              <a:t>¿Una víctima en situación de discapacidad puede acceder a las medidas de Reparación Integral?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O" dirty="0"/>
              <a:t>Sí. Para garantizar el acceso en condiciones de igualdad de las víctimas con discapacidad al derecho a la </a:t>
            </a:r>
            <a:r>
              <a:rPr lang="es-CO" dirty="0" smtClean="0"/>
              <a:t>reparación</a:t>
            </a:r>
            <a:endParaRPr lang="es-CO" dirty="0"/>
          </a:p>
          <a:p>
            <a:pPr algn="just"/>
            <a:r>
              <a:rPr lang="es-CO" dirty="0"/>
              <a:t>Integral se ha dispuesto una ruta flexible y </a:t>
            </a:r>
            <a:r>
              <a:rPr lang="es-CO" dirty="0" smtClean="0"/>
              <a:t>universalmente </a:t>
            </a:r>
            <a:r>
              <a:rPr lang="es-CO" dirty="0"/>
              <a:t>accesible, que bajo criterios de inclusión </a:t>
            </a:r>
            <a:r>
              <a:rPr lang="es-CO" dirty="0" smtClean="0"/>
              <a:t>da respuesta </a:t>
            </a:r>
            <a:r>
              <a:rPr lang="es-CO" dirty="0"/>
              <a:t>a las necesidades derivadas de las diferentes discapacidades (física, sensorial, cognitiva y mental). </a:t>
            </a:r>
            <a:r>
              <a:rPr lang="es-CO" dirty="0" smtClean="0"/>
              <a:t>En todo </a:t>
            </a:r>
            <a:r>
              <a:rPr lang="es-CO" dirty="0"/>
              <a:t>caso, las víctimas con discapacidad son corresponsables de manifestar sus especiales necesidades y </a:t>
            </a:r>
            <a:r>
              <a:rPr lang="es-CO" dirty="0" smtClean="0"/>
              <a:t>de exigir </a:t>
            </a:r>
            <a:r>
              <a:rPr lang="es-CO" dirty="0"/>
              <a:t>siempre una respuesta adecuada.</a:t>
            </a:r>
          </a:p>
        </p:txBody>
      </p:sp>
    </p:spTree>
    <p:extLst>
      <p:ext uri="{BB962C8B-B14F-4D97-AF65-F5344CB8AC3E}">
        <p14:creationId xmlns:p14="http://schemas.microsoft.com/office/powerpoint/2010/main" xmlns="" val="36521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Autofit/>
          </a:bodyPr>
          <a:lstStyle/>
          <a:p>
            <a:r>
              <a:rPr lang="es-CO" sz="2800" b="1" dirty="0"/>
              <a:t>¿Cómo se implementan las medidas de reparación definidas en los planes de Reparación Colectiva?</a:t>
            </a:r>
            <a:endParaRPr lang="es-CO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CO" dirty="0"/>
              <a:t>Mediante la formulación e implementación de planes de Reparación Colectiva con el desarrollo de </a:t>
            </a:r>
            <a:r>
              <a:rPr lang="es-CO" dirty="0" smtClean="0"/>
              <a:t>cinco fases </a:t>
            </a:r>
            <a:r>
              <a:rPr lang="es-CO" dirty="0"/>
              <a:t>que inician con el registro del sujeto colectivo, hasta la formulación con la participación activa de </a:t>
            </a:r>
            <a:r>
              <a:rPr lang="es-CO" dirty="0" smtClean="0"/>
              <a:t>las víctimas</a:t>
            </a:r>
            <a:r>
              <a:rPr lang="es-CO" dirty="0"/>
              <a:t>. La implementación del plan está a cargo de las entidades que por Ley 1448 de 2011 hacen </a:t>
            </a:r>
            <a:r>
              <a:rPr lang="es-CO" dirty="0" smtClean="0"/>
              <a:t>parte del </a:t>
            </a:r>
            <a:r>
              <a:rPr lang="es-CO" dirty="0"/>
              <a:t>Sistema Nacional de Atención y Reparación Integral a las Víctimas (SNARIV).</a:t>
            </a:r>
          </a:p>
          <a:p>
            <a:pPr algn="just"/>
            <a:r>
              <a:rPr lang="es-CO" dirty="0"/>
              <a:t>Los planes de Reparación Colectiva son aprobados por el respectivo Comité Territorial de Justicia </a:t>
            </a:r>
            <a:r>
              <a:rPr lang="es-CO" dirty="0" smtClean="0"/>
              <a:t>Transicional (</a:t>
            </a:r>
            <a:r>
              <a:rPr lang="es-CO" dirty="0"/>
              <a:t>CTJT ). Estos planes, en función del diagnóstico del daño que se realice, pueden contener medidas </a:t>
            </a:r>
            <a:r>
              <a:rPr lang="es-CO" dirty="0" smtClean="0"/>
              <a:t>de satisfacción</a:t>
            </a:r>
            <a:r>
              <a:rPr lang="es-CO" dirty="0"/>
              <a:t>, restitución, rehabilitación y garantías de no repetición.</a:t>
            </a:r>
          </a:p>
        </p:txBody>
      </p:sp>
    </p:spTree>
    <p:extLst>
      <p:ext uri="{BB962C8B-B14F-4D97-AF65-F5344CB8AC3E}">
        <p14:creationId xmlns:p14="http://schemas.microsoft.com/office/powerpoint/2010/main" xmlns="" val="263156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/>
              <a:t>Las medidas de Reparación Colectiva </a:t>
            </a:r>
            <a:r>
              <a:rPr lang="es-CO" dirty="0" smtClean="0"/>
              <a:t>se implementarán </a:t>
            </a:r>
            <a:r>
              <a:rPr lang="es-CO" dirty="0"/>
              <a:t>atendiendo al principio de gradualidad, es decir, </a:t>
            </a:r>
            <a:r>
              <a:rPr lang="es-CO" dirty="0" smtClean="0"/>
              <a:t>que su </a:t>
            </a:r>
            <a:r>
              <a:rPr lang="es-CO" dirty="0"/>
              <a:t>implementación será escalonada y por fases, para avanzar de manera concreta, progresiva y proporcional</a:t>
            </a:r>
            <a:r>
              <a:rPr lang="es-CO" dirty="0" smtClean="0"/>
              <a:t>, de </a:t>
            </a:r>
            <a:r>
              <a:rPr lang="es-CO" dirty="0"/>
              <a:t>acuerdo al fortalecimiento institucional y a la asignación de recursos que se den desde el nivel nacional </a:t>
            </a:r>
            <a:r>
              <a:rPr lang="es-CO" dirty="0" smtClean="0"/>
              <a:t>y territorial </a:t>
            </a:r>
            <a:r>
              <a:rPr lang="es-CO" dirty="0"/>
              <a:t>donde se ejecuten las </a:t>
            </a:r>
            <a:r>
              <a:rPr lang="es-CO" dirty="0" smtClean="0"/>
              <a:t>medidas.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9853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¿Existe una ruta especial para grupos o comunidades étnicas?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endParaRPr lang="es-CO" sz="2000" b="1" dirty="0" smtClean="0"/>
          </a:p>
          <a:p>
            <a:pPr algn="just"/>
            <a:r>
              <a:rPr lang="es-CO" sz="2000" b="1" dirty="0" smtClean="0"/>
              <a:t>Sí</a:t>
            </a:r>
            <a:r>
              <a:rPr lang="es-CO" sz="2000" b="1" dirty="0"/>
              <a:t>. De acuerdo a los decretos con fuerza de ley 4633 de 2011 (para comunidades indígenas), 4634 de </a:t>
            </a:r>
            <a:r>
              <a:rPr lang="es-CO" sz="2000" b="1" dirty="0" smtClean="0"/>
              <a:t>2011 (</a:t>
            </a:r>
            <a:r>
              <a:rPr lang="es-CO" sz="2000" b="1" dirty="0"/>
              <a:t>para el pueblo </a:t>
            </a:r>
            <a:r>
              <a:rPr lang="es-CO" sz="2000" b="1" dirty="0" err="1"/>
              <a:t>Rrom</a:t>
            </a:r>
            <a:r>
              <a:rPr lang="es-CO" sz="2000" b="1" dirty="0"/>
              <a:t> o gitano), 4635 de 2011 (para comunidades afrodescendientes, negras, palenqueras </a:t>
            </a:r>
            <a:r>
              <a:rPr lang="es-CO" sz="2000" b="1" dirty="0" smtClean="0"/>
              <a:t>y raizales</a:t>
            </a:r>
            <a:r>
              <a:rPr lang="es-CO" sz="2000" b="1" dirty="0"/>
              <a:t>), la Unidad para las Víctimas crea la Dirección de Asuntos Étnicos, con el objeto de desarrollar </a:t>
            </a:r>
            <a:r>
              <a:rPr lang="es-CO" sz="2000" b="1" dirty="0" smtClean="0"/>
              <a:t>una ruta </a:t>
            </a:r>
            <a:r>
              <a:rPr lang="es-CO" sz="2000" b="1" dirty="0"/>
              <a:t>diferencial para estas comunidades o grupos sujetos colectivos de reparación. Adicionalmente, </a:t>
            </a:r>
            <a:r>
              <a:rPr lang="es-CO" sz="2000" b="1" dirty="0" smtClean="0"/>
              <a:t>esta precisión </a:t>
            </a:r>
            <a:r>
              <a:rPr lang="es-CO" sz="2000" b="1" dirty="0"/>
              <a:t>se realiza en cumplimiento de otras disposiciones legales específicas, entre las que se </a:t>
            </a:r>
            <a:r>
              <a:rPr lang="es-CO" sz="2000" b="1" dirty="0" smtClean="0"/>
              <a:t>pueden mencionar </a:t>
            </a:r>
            <a:r>
              <a:rPr lang="es-CO" sz="2000" b="1" dirty="0"/>
              <a:t>las siguientes: Auto 004 de 2009, para comunidades indígenas; los Decretos 4181 de 2007 </a:t>
            </a:r>
            <a:r>
              <a:rPr lang="es-CO" sz="2000" b="1" dirty="0" smtClean="0"/>
              <a:t>y 2957 </a:t>
            </a:r>
            <a:r>
              <a:rPr lang="es-CO" sz="2000" b="1" dirty="0"/>
              <a:t>de 2010 para el pueblo </a:t>
            </a:r>
            <a:r>
              <a:rPr lang="es-CO" sz="2000" b="1" dirty="0" err="1"/>
              <a:t>Rrom</a:t>
            </a:r>
            <a:r>
              <a:rPr lang="es-CO" sz="2000" b="1" dirty="0"/>
              <a:t>; la Ley 22 de 1981, Ley 70 de 1993, el Auto 005 de 2009 y el </a:t>
            </a:r>
            <a:r>
              <a:rPr lang="es-CO" sz="2000" b="1" dirty="0" err="1" smtClean="0"/>
              <a:t>Conpes</a:t>
            </a:r>
            <a:r>
              <a:rPr lang="es-CO" sz="2000" b="1" dirty="0" smtClean="0"/>
              <a:t> 3660 </a:t>
            </a:r>
            <a:r>
              <a:rPr lang="es-CO" sz="2000" b="1" dirty="0"/>
              <a:t>de 2010, para comunidades afro descendientes, negras, palenqueras y raizales.</a:t>
            </a:r>
          </a:p>
        </p:txBody>
      </p:sp>
    </p:spTree>
    <p:extLst>
      <p:ext uri="{BB962C8B-B14F-4D97-AF65-F5344CB8AC3E}">
        <p14:creationId xmlns:p14="http://schemas.microsoft.com/office/powerpoint/2010/main" xmlns="" val="160491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SATISFACCIÓN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b="1" i="1" u="sng" dirty="0"/>
              <a:t>Exención del servicio militar </a:t>
            </a:r>
            <a:r>
              <a:rPr lang="es-CO" b="1" i="1" u="sng" dirty="0" smtClean="0"/>
              <a:t>obligatorio</a:t>
            </a:r>
          </a:p>
          <a:p>
            <a:r>
              <a:rPr lang="es-CO" b="1" dirty="0"/>
              <a:t>¿Las víctimas de la violencia están obligadas a prestar el servicio militar obligatorio</a:t>
            </a:r>
            <a:r>
              <a:rPr lang="es-CO" b="1" dirty="0" smtClean="0"/>
              <a:t>?</a:t>
            </a:r>
          </a:p>
          <a:p>
            <a:r>
              <a:rPr lang="es-CO" dirty="0"/>
              <a:t>No, porque no prestar el servicio militar es una medida de satisfacción a la que tienen derecho las </a:t>
            </a:r>
            <a:r>
              <a:rPr lang="es-CO" dirty="0" smtClean="0"/>
              <a:t>víctimas directas </a:t>
            </a:r>
            <a:r>
              <a:rPr lang="es-CO" dirty="0"/>
              <a:t>y los hijos de estas, que estén </a:t>
            </a:r>
            <a:r>
              <a:rPr lang="es-CO" dirty="0" smtClean="0"/>
              <a:t>incluidos </a:t>
            </a:r>
            <a:r>
              <a:rPr lang="es-CO" dirty="0"/>
              <a:t>en el Registro Único de </a:t>
            </a:r>
            <a:r>
              <a:rPr lang="es-CO" dirty="0" smtClean="0"/>
              <a:t>Víctimas.</a:t>
            </a:r>
            <a:endParaRPr lang="es-CO" b="1" u="sng" dirty="0"/>
          </a:p>
        </p:txBody>
      </p:sp>
    </p:spTree>
    <p:extLst>
      <p:ext uri="{BB962C8B-B14F-4D97-AF65-F5344CB8AC3E}">
        <p14:creationId xmlns:p14="http://schemas.microsoft.com/office/powerpoint/2010/main" xmlns="" val="35368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3200" b="1" dirty="0"/>
              <a:t>¿Cómo se realiza la exención del servicio militar de las víctimas del conflicto armado?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CO" dirty="0" smtClean="0"/>
              <a:t>Las </a:t>
            </a:r>
            <a:r>
              <a:rPr lang="es-CO" dirty="0"/>
              <a:t>víctimas deben acercarse a los puntos de atención de la Unidad para las Víctimas o a los Distritos Militares </a:t>
            </a:r>
            <a:r>
              <a:rPr lang="es-CO" dirty="0" smtClean="0"/>
              <a:t>y solicitar</a:t>
            </a:r>
            <a:r>
              <a:rPr lang="es-CO" dirty="0"/>
              <a:t>, a la persona que le atiende, orientación para el proceso.</a:t>
            </a:r>
          </a:p>
          <a:p>
            <a:pPr marL="0" indent="0" algn="just">
              <a:buNone/>
            </a:pPr>
            <a:r>
              <a:rPr lang="es-CO" dirty="0"/>
              <a:t>Inicialmente, es necesario que se verifique en el </a:t>
            </a:r>
            <a:r>
              <a:rPr lang="es-CO" dirty="0" smtClean="0"/>
              <a:t>sistema </a:t>
            </a:r>
            <a:r>
              <a:rPr lang="es-CO" dirty="0"/>
              <a:t>de la Unidad para las Víctimas si se encuentra </a:t>
            </a:r>
            <a:r>
              <a:rPr lang="es-CO" b="1" dirty="0" smtClean="0"/>
              <a:t>Incluido </a:t>
            </a:r>
            <a:r>
              <a:rPr lang="es-CO" dirty="0" smtClean="0"/>
              <a:t>en </a:t>
            </a:r>
            <a:r>
              <a:rPr lang="es-CO" dirty="0"/>
              <a:t>el Registro Único de Víctimas. La persona que lo atiende debe verificar que la identificación esté correcta, </a:t>
            </a:r>
            <a:r>
              <a:rPr lang="es-CO" dirty="0" smtClean="0"/>
              <a:t>es decir</a:t>
            </a:r>
            <a:r>
              <a:rPr lang="es-CO" dirty="0"/>
              <a:t>: nombres, apellidos, número de identificación y tipo.</a:t>
            </a:r>
          </a:p>
        </p:txBody>
      </p:sp>
    </p:spTree>
    <p:extLst>
      <p:ext uri="{BB962C8B-B14F-4D97-AF65-F5344CB8AC3E}">
        <p14:creationId xmlns:p14="http://schemas.microsoft.com/office/powerpoint/2010/main" xmlns="" val="42101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s-CO" dirty="0"/>
              <a:t>Al momento de cumplir 17 años, la víctima debe estar inscrita en el Distrito Militar. Por cada año que pase </a:t>
            </a:r>
            <a:r>
              <a:rPr lang="es-CO" dirty="0" smtClean="0"/>
              <a:t>sin inscribirse </a:t>
            </a:r>
            <a:r>
              <a:rPr lang="es-CO" dirty="0"/>
              <a:t>se acumulará una multa del 20% de un SMMLV, y la víctima no está exenta de este pago.</a:t>
            </a:r>
          </a:p>
          <a:p>
            <a:r>
              <a:rPr lang="es-CO" dirty="0"/>
              <a:t>El costo de la elaboración de la libreta militar es del 15% de un SMMLV, y la víctima no esta exenta de este pago.</a:t>
            </a:r>
          </a:p>
          <a:p>
            <a:r>
              <a:rPr lang="es-CO" dirty="0"/>
              <a:t>Los documentos para liquidar la libreta militar son los siguientes:</a:t>
            </a:r>
          </a:p>
        </p:txBody>
      </p:sp>
    </p:spTree>
    <p:extLst>
      <p:ext uri="{BB962C8B-B14F-4D97-AF65-F5344CB8AC3E}">
        <p14:creationId xmlns:p14="http://schemas.microsoft.com/office/powerpoint/2010/main" xmlns="" val="207008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>
            <a:normAutofit/>
          </a:bodyPr>
          <a:lstStyle/>
          <a:p>
            <a:r>
              <a:rPr lang="es-CO" dirty="0"/>
              <a:t>Cédula de Ciudadanía</a:t>
            </a:r>
          </a:p>
          <a:p>
            <a:r>
              <a:rPr lang="es-CO" dirty="0"/>
              <a:t>Fotocopia de la cédula de ciudadanía de los padres</a:t>
            </a:r>
          </a:p>
          <a:p>
            <a:r>
              <a:rPr lang="es-CO" dirty="0"/>
              <a:t>Fotocopia de la cédula del interesado</a:t>
            </a:r>
          </a:p>
          <a:p>
            <a:r>
              <a:rPr lang="es-CO" dirty="0"/>
              <a:t>Fotocopia del registro civil de nacimiento</a:t>
            </a:r>
          </a:p>
          <a:p>
            <a:r>
              <a:rPr lang="es-CO" dirty="0"/>
              <a:t>4 fotos 3 x 3.4 fondo azul (vistiendo corbata)</a:t>
            </a:r>
          </a:p>
          <a:p>
            <a:r>
              <a:rPr lang="es-CO" dirty="0"/>
              <a:t>Fotocopia del Acta y diploma de grado, en caso de ser bachiller</a:t>
            </a:r>
          </a:p>
        </p:txBody>
      </p:sp>
    </p:spTree>
    <p:extLst>
      <p:ext uri="{BB962C8B-B14F-4D97-AF65-F5344CB8AC3E}">
        <p14:creationId xmlns:p14="http://schemas.microsoft.com/office/powerpoint/2010/main" xmlns="" val="2573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es-CO" sz="3600" b="1" dirty="0"/>
              <a:t>Cuál es el término que tiene la Unidad para las Víctimas de adoptar la decisión de registro?</a:t>
            </a:r>
            <a:r>
              <a:rPr lang="es-CO" b="1" dirty="0"/>
              <a:t/>
            </a:r>
            <a:br>
              <a:rPr lang="es-CO" b="1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2581747"/>
          </a:xfrm>
        </p:spPr>
        <p:txBody>
          <a:bodyPr>
            <a:normAutofit fontScale="25000" lnSpcReduction="20000"/>
          </a:bodyPr>
          <a:lstStyle/>
          <a:p>
            <a:pPr algn="just"/>
            <a:endParaRPr lang="es-CO" sz="8600" dirty="0"/>
          </a:p>
          <a:p>
            <a:pPr algn="just"/>
            <a:r>
              <a:rPr lang="es-CO" sz="11200" dirty="0"/>
              <a:t>Presentada la Solicitud de Registro ante el Ministerio Público (Procuraduría, Defensoría y Personería Municipal), esta será remitida a la Unidad para las Víctimas, que adoptará una decisión en el sentido de incluir o no incluir a la persona declarante en el registro en un término máximo de sesenta (60) días hábiles. Este término comenzará a partir del momento en que la Unidad reciba la solicitud de registro. En este término se le deberá informar a la víctima el estado de su solicitud.</a:t>
            </a:r>
          </a:p>
          <a:p>
            <a:pPr marL="0" indent="0">
              <a:buNone/>
            </a:pPr>
            <a:endParaRPr lang="es-CO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20661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O" dirty="0"/>
              <a:t>Para remisos es necesario acercarse al distrito militar y asistir a la junta de remisos, a la fecha y hora </a:t>
            </a:r>
            <a:r>
              <a:rPr lang="es-CO" dirty="0" smtClean="0"/>
              <a:t>establecida para </a:t>
            </a:r>
            <a:r>
              <a:rPr lang="es-CO" dirty="0"/>
              <a:t>verificar su inclusión en el Registro Único de Víctimas y levantar la condición de remiso, sin perjuicio </a:t>
            </a:r>
            <a:r>
              <a:rPr lang="es-CO" dirty="0" smtClean="0"/>
              <a:t>del pago </a:t>
            </a:r>
            <a:r>
              <a:rPr lang="es-CO" dirty="0"/>
              <a:t>de las multas adquiridas antes de la ocurrencia del hecho victimizante.</a:t>
            </a:r>
          </a:p>
          <a:p>
            <a:pPr algn="just"/>
            <a:r>
              <a:rPr lang="es-CO" dirty="0"/>
              <a:t>Las víctimas que hayan sido vinculadas a prestar servicio militar y no desean prestarlo, deben hacer la </a:t>
            </a:r>
            <a:r>
              <a:rPr lang="es-CO" dirty="0" smtClean="0"/>
              <a:t>solicitud de </a:t>
            </a:r>
            <a:r>
              <a:rPr lang="es-CO" dirty="0"/>
              <a:t>desincorporación de manera escrita, dirigida al comandante de la respectiva unidad del ejercito, en la </a:t>
            </a:r>
            <a:r>
              <a:rPr lang="es-CO" dirty="0" smtClean="0"/>
              <a:t>que manifiesta </a:t>
            </a:r>
            <a:r>
              <a:rPr lang="es-CO" dirty="0"/>
              <a:t>la voluntad de desincorporarse, de acuerdo con su derecho como víctima.</a:t>
            </a:r>
          </a:p>
          <a:p>
            <a:pPr algn="just"/>
            <a:r>
              <a:rPr lang="es-CO" dirty="0"/>
              <a:t>El trámite para hacer efectiva esta medida es asumido por las Fuerzas Militares a partir de la presentación </a:t>
            </a:r>
            <a:r>
              <a:rPr lang="es-CO" dirty="0" smtClean="0"/>
              <a:t>de dicha </a:t>
            </a:r>
            <a:r>
              <a:rPr lang="es-CO" dirty="0"/>
              <a:t>solicitud</a:t>
            </a:r>
            <a:r>
              <a:rPr lang="es-CO" dirty="0" smtClean="0"/>
              <a:t>.</a:t>
            </a:r>
          </a:p>
          <a:p>
            <a:pPr algn="just"/>
            <a:endParaRPr lang="es-CO" dirty="0"/>
          </a:p>
          <a:p>
            <a:r>
              <a:rPr lang="es-CO" b="1" dirty="0"/>
              <a:t>Nota: </a:t>
            </a:r>
            <a:r>
              <a:rPr lang="es-CO" dirty="0"/>
              <a:t>El Distrito Militar no debe exigir ninguna certificación en medio físico, que lo acredite como víctima</a:t>
            </a:r>
          </a:p>
        </p:txBody>
      </p:sp>
    </p:spTree>
    <p:extLst>
      <p:ext uri="{BB962C8B-B14F-4D97-AF65-F5344CB8AC3E}">
        <p14:creationId xmlns:p14="http://schemas.microsoft.com/office/powerpoint/2010/main" xmlns="" val="352243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REHABILITACIÓN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Rehabilitación </a:t>
            </a:r>
            <a:r>
              <a:rPr lang="es-CO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física y </a:t>
            </a:r>
            <a:r>
              <a:rPr lang="es-CO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psicológica</a:t>
            </a:r>
            <a:r>
              <a:rPr lang="es-CO" i="1" dirty="0" smtClean="0"/>
              <a:t>.</a:t>
            </a:r>
            <a:endParaRPr lang="es-CO" dirty="0" smtClean="0"/>
          </a:p>
          <a:p>
            <a:pPr algn="just"/>
            <a:r>
              <a:rPr lang="es-CO" sz="2800" b="1" i="1" dirty="0"/>
              <a:t>¿A dónde pueden acudir las víctimas en caso de requerir rehabilitación física y/o psicológica</a:t>
            </a:r>
            <a:r>
              <a:rPr lang="es-CO" sz="2800" b="1" i="1" dirty="0" smtClean="0"/>
              <a:t>?</a:t>
            </a:r>
          </a:p>
          <a:p>
            <a:pPr algn="just"/>
            <a:r>
              <a:rPr lang="es-CO" sz="2800" dirty="0"/>
              <a:t>En el marco de la Ruta de Atención, Asistencia y Reparación diseñada para las víctimas, el derecho a </a:t>
            </a:r>
            <a:r>
              <a:rPr lang="es-CO" sz="2800" dirty="0" smtClean="0"/>
              <a:t>la rehabilitación </a:t>
            </a:r>
            <a:r>
              <a:rPr lang="es-CO" sz="2800" dirty="0"/>
              <a:t>se garantiza de manera permanente, mediante atención </a:t>
            </a:r>
            <a:r>
              <a:rPr lang="es-CO" sz="2800" dirty="0" smtClean="0"/>
              <a:t>en rehabilitación </a:t>
            </a:r>
            <a:r>
              <a:rPr lang="es-CO" sz="2800" dirty="0"/>
              <a:t>física y psicológica </a:t>
            </a:r>
            <a:r>
              <a:rPr lang="es-CO" sz="2800" dirty="0" smtClean="0"/>
              <a:t>con enfoque </a:t>
            </a:r>
            <a:r>
              <a:rPr lang="es-CO" sz="2800" dirty="0"/>
              <a:t>psicosocial, a través del Programa de Atención Psicosocial y Salud Integral a las Víctimas (PAPSIVI</a:t>
            </a:r>
            <a:r>
              <a:rPr lang="es-CO" sz="2800" dirty="0" smtClean="0"/>
              <a:t>) diseñado </a:t>
            </a:r>
            <a:r>
              <a:rPr lang="es-CO" sz="2800" dirty="0"/>
              <a:t>por el Ministerio de Salud y Protección Social, ejecutado e implementado por las entidades de </a:t>
            </a:r>
            <a:r>
              <a:rPr lang="es-CO" sz="2800" dirty="0" smtClean="0"/>
              <a:t>salud responsables </a:t>
            </a:r>
            <a:r>
              <a:rPr lang="es-CO" sz="2800" dirty="0"/>
              <a:t>en territorio.</a:t>
            </a:r>
          </a:p>
        </p:txBody>
      </p:sp>
    </p:spTree>
    <p:extLst>
      <p:ext uri="{BB962C8B-B14F-4D97-AF65-F5344CB8AC3E}">
        <p14:creationId xmlns:p14="http://schemas.microsoft.com/office/powerpoint/2010/main" xmlns="" val="97728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O" dirty="0"/>
              <a:t>Las víctimas podrán acceder gratuitamente acudiendo a las Secretarias de Salud, argumentando que en </a:t>
            </a:r>
            <a:r>
              <a:rPr lang="es-CO" dirty="0" smtClean="0"/>
              <a:t>su condición </a:t>
            </a:r>
            <a:r>
              <a:rPr lang="es-CO" dirty="0"/>
              <a:t>de víctima tienen derecho a esta medida con atención de servicios especializados, al acceso </a:t>
            </a:r>
            <a:r>
              <a:rPr lang="es-CO" dirty="0" smtClean="0"/>
              <a:t>a procedimientos </a:t>
            </a:r>
            <a:r>
              <a:rPr lang="es-CO" dirty="0"/>
              <a:t>especiales, medicamentos y, en general, a diferentes acciones que permiten la recuperación </a:t>
            </a:r>
            <a:r>
              <a:rPr lang="es-CO" dirty="0" smtClean="0"/>
              <a:t>de su </a:t>
            </a:r>
            <a:r>
              <a:rPr lang="es-CO" dirty="0"/>
              <a:t>salud mental y física. Los equipos del PAPSIVI operarán en cada Secretaria de Salud Municipal </a:t>
            </a:r>
            <a:r>
              <a:rPr lang="es-CO" dirty="0" smtClean="0"/>
              <a:t>y Departamental </a:t>
            </a:r>
            <a:r>
              <a:rPr lang="es-CO" dirty="0"/>
              <a:t>desde junio de 2013.</a:t>
            </a:r>
          </a:p>
        </p:txBody>
      </p:sp>
    </p:spTree>
    <p:extLst>
      <p:ext uri="{BB962C8B-B14F-4D97-AF65-F5344CB8AC3E}">
        <p14:creationId xmlns:p14="http://schemas.microsoft.com/office/powerpoint/2010/main" xmlns="" val="329083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RESTITUCIÓN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i="1" dirty="0"/>
              <a:t>Restitución de créditos y </a:t>
            </a:r>
            <a:r>
              <a:rPr lang="es-CO" i="1" dirty="0" smtClean="0"/>
              <a:t>pasivos</a:t>
            </a:r>
          </a:p>
          <a:p>
            <a:endParaRPr lang="es-CO" b="1" dirty="0" smtClean="0"/>
          </a:p>
          <a:p>
            <a:r>
              <a:rPr lang="es-CO" b="1" dirty="0" smtClean="0"/>
              <a:t>¿</a:t>
            </a:r>
            <a:r>
              <a:rPr lang="es-CO" b="1" dirty="0"/>
              <a:t>Existen medidas de reparación en materia de créditos</a:t>
            </a:r>
            <a:r>
              <a:rPr lang="es-CO" b="1" dirty="0" smtClean="0"/>
              <a:t>?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Los </a:t>
            </a:r>
            <a:r>
              <a:rPr lang="es-CO" dirty="0"/>
              <a:t>propietarios, poseedores y ocupantes de predios abandonados o despojados por causa de la violencia. </a:t>
            </a:r>
            <a:r>
              <a:rPr lang="es-CO" dirty="0" smtClean="0"/>
              <a:t>Para acceder </a:t>
            </a:r>
            <a:r>
              <a:rPr lang="es-CO" dirty="0"/>
              <a:t>e iniciar los procesos de restitución de tierras deben acercarse a las oficinas de la Unidad de </a:t>
            </a:r>
            <a:r>
              <a:rPr lang="es-CO" dirty="0" smtClean="0"/>
              <a:t>Restitución de </a:t>
            </a:r>
            <a:r>
              <a:rPr lang="es-CO" dirty="0"/>
              <a:t>Tierras Despojadas y realizar la respectiva solicitud.</a:t>
            </a:r>
          </a:p>
          <a:p>
            <a:r>
              <a:rPr lang="es-CO" dirty="0"/>
              <a:t>En Colombia, la restitución de tierras se realiza mediante un proceso mixto (judicial y administrativo) a cargo </a:t>
            </a:r>
            <a:r>
              <a:rPr lang="es-CO" dirty="0" smtClean="0"/>
              <a:t>de la </a:t>
            </a:r>
            <a:r>
              <a:rPr lang="es-CO" dirty="0"/>
              <a:t>Unidad de Restitución de Tierras y los Jueces y Tribunales especializados en restitución de tierras.</a:t>
            </a:r>
          </a:p>
        </p:txBody>
      </p:sp>
    </p:spTree>
    <p:extLst>
      <p:ext uri="{BB962C8B-B14F-4D97-AF65-F5344CB8AC3E}">
        <p14:creationId xmlns:p14="http://schemas.microsoft.com/office/powerpoint/2010/main" xmlns="" val="25208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 smtClean="0"/>
              <a:t>RESTITUCIÓN</a:t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b="1" i="1" u="sng" dirty="0"/>
              <a:t>Restitución de créditos y pasivos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Sí</a:t>
            </a:r>
            <a:r>
              <a:rPr lang="es-CO" dirty="0"/>
              <a:t>, las víctimas de la violencia tienen derecho a ciertas medidas especiales en materia de créditos pues la </a:t>
            </a:r>
            <a:r>
              <a:rPr lang="es-CO" dirty="0" smtClean="0"/>
              <a:t>Ley 1448 </a:t>
            </a:r>
            <a:r>
              <a:rPr lang="es-CO" dirty="0"/>
              <a:t>de 2011 determinó la creación de líneas preferenciales de crédito dirigidas a financiar los negocios </a:t>
            </a:r>
            <a:r>
              <a:rPr lang="es-CO" dirty="0" smtClean="0"/>
              <a:t>y proyectos </a:t>
            </a:r>
            <a:r>
              <a:rPr lang="es-CO" dirty="0"/>
              <a:t>productivos de las víctimas, con el ánimo de </a:t>
            </a:r>
            <a:r>
              <a:rPr lang="es-CO" dirty="0" smtClean="0"/>
              <a:t>recuperar </a:t>
            </a:r>
            <a:r>
              <a:rPr lang="es-CO" dirty="0"/>
              <a:t>su capacidad productiva. Es importante </a:t>
            </a:r>
            <a:r>
              <a:rPr lang="es-CO" dirty="0" smtClean="0"/>
              <a:t>aclarar que </a:t>
            </a:r>
            <a:r>
              <a:rPr lang="es-CO" dirty="0"/>
              <a:t>estos cupos de crédito financian actividades </a:t>
            </a:r>
            <a:r>
              <a:rPr lang="es-CO" dirty="0" smtClean="0"/>
              <a:t>productivas </a:t>
            </a:r>
            <a:r>
              <a:rPr lang="es-CO" dirty="0"/>
              <a:t>en curso y no proyectos a implementar o </a:t>
            </a:r>
            <a:r>
              <a:rPr lang="es-CO" dirty="0" smtClean="0"/>
              <a:t>iniciativas empresariales </a:t>
            </a:r>
            <a:r>
              <a:rPr lang="es-CO" dirty="0"/>
              <a:t>sin experiencia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61641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Autofit/>
          </a:bodyPr>
          <a:lstStyle/>
          <a:p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32500" lnSpcReduction="20000"/>
          </a:bodyPr>
          <a:lstStyle/>
          <a:p>
            <a:pPr algn="just"/>
            <a:endParaRPr lang="es-CO" dirty="0" smtClean="0"/>
          </a:p>
          <a:p>
            <a:pPr algn="just"/>
            <a:r>
              <a:rPr lang="es-CO" sz="7000" dirty="0" smtClean="0"/>
              <a:t>Estas </a:t>
            </a:r>
            <a:r>
              <a:rPr lang="es-CO" sz="7000" dirty="0"/>
              <a:t>líneas ofrecen tasas de interés diferenciales y más bajas a las del mercado, así como </a:t>
            </a:r>
            <a:r>
              <a:rPr lang="es-CO" sz="7000" dirty="0" smtClean="0"/>
              <a:t>también plazos </a:t>
            </a:r>
            <a:r>
              <a:rPr lang="es-CO" sz="7000" dirty="0"/>
              <a:t>para pago preferenciales </a:t>
            </a:r>
            <a:r>
              <a:rPr lang="es-CO" sz="7000" dirty="0" smtClean="0"/>
              <a:t>y períodos </a:t>
            </a:r>
            <a:r>
              <a:rPr lang="es-CO" sz="7000" dirty="0"/>
              <a:t>de gracia. Actualmente se cuenta con dos líneas de </a:t>
            </a:r>
            <a:r>
              <a:rPr lang="es-CO" sz="7000" dirty="0" smtClean="0"/>
              <a:t>crédito </a:t>
            </a:r>
            <a:endParaRPr lang="es-CO" sz="7000" dirty="0"/>
          </a:p>
          <a:p>
            <a:pPr algn="just"/>
            <a:r>
              <a:rPr lang="es-CO" sz="7000" dirty="0"/>
              <a:t>o cupos de crédito, uno destinado al financiamiento de actividades productivas del sector rural y el </a:t>
            </a:r>
            <a:r>
              <a:rPr lang="es-CO" sz="7000" dirty="0" smtClean="0"/>
              <a:t>otro al </a:t>
            </a:r>
            <a:r>
              <a:rPr lang="es-CO" sz="7000" dirty="0"/>
              <a:t>financiamiento de negocios no agrícolas ni pecuarios. Estas líneas son:</a:t>
            </a:r>
          </a:p>
          <a:p>
            <a:pPr algn="just"/>
            <a:r>
              <a:rPr lang="es-CO" sz="7000" dirty="0"/>
              <a:t>Programa Especial Población calificada como Víctima del Conflicto Armado Interno, desplazada </a:t>
            </a:r>
            <a:r>
              <a:rPr lang="es-CO" sz="7000" dirty="0" smtClean="0"/>
              <a:t>o reinsertada </a:t>
            </a:r>
            <a:r>
              <a:rPr lang="es-CO" sz="7000" dirty="0"/>
              <a:t>o vinculada a Programas de Desarrollo Alternativo–FINAGRO.</a:t>
            </a:r>
          </a:p>
          <a:p>
            <a:pPr algn="just"/>
            <a:r>
              <a:rPr lang="es-CO" sz="7000" dirty="0"/>
              <a:t>Cupo especial de crédito para empresas de las víctimas del conflicto armado interno de </a:t>
            </a:r>
            <a:r>
              <a:rPr lang="es-CO" sz="7000" dirty="0" smtClean="0"/>
              <a:t>BANCÓLDEX  y </a:t>
            </a:r>
            <a:r>
              <a:rPr lang="es-CO" sz="7000" dirty="0"/>
              <a:t>la Unidad para las Víctimas</a:t>
            </a:r>
          </a:p>
        </p:txBody>
      </p:sp>
    </p:spTree>
    <p:extLst>
      <p:ext uri="{BB962C8B-B14F-4D97-AF65-F5344CB8AC3E}">
        <p14:creationId xmlns:p14="http://schemas.microsoft.com/office/powerpoint/2010/main" xmlns="" val="107464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s-CO" sz="2300" b="1" dirty="0" smtClean="0"/>
              <a:t>¿Cómo acceder a las líneas de crédito establecidas para víctimas de la violencia?</a:t>
            </a:r>
            <a:endParaRPr lang="es-CO" sz="23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O" dirty="0"/>
              <a:t>Para acceder a créditos en condiciones especiales BANCÓLDEX o FINAGRO es preciso que las </a:t>
            </a:r>
            <a:r>
              <a:rPr lang="es-CO" dirty="0" smtClean="0"/>
              <a:t>víctimas acudan </a:t>
            </a:r>
            <a:r>
              <a:rPr lang="es-CO" dirty="0"/>
              <a:t>a los bancos o entidades financieras y realicen una solicitud de crédito, informando su calidad </a:t>
            </a:r>
            <a:r>
              <a:rPr lang="es-CO" dirty="0" smtClean="0"/>
              <a:t>de víctimas </a:t>
            </a:r>
            <a:r>
              <a:rPr lang="es-CO" dirty="0"/>
              <a:t>y pidiendo que se dé en condiciones </a:t>
            </a:r>
            <a:r>
              <a:rPr lang="es-CO" dirty="0" err="1"/>
              <a:t>Bancoldex</a:t>
            </a:r>
            <a:r>
              <a:rPr lang="es-CO" dirty="0"/>
              <a:t> o </a:t>
            </a:r>
            <a:r>
              <a:rPr lang="es-CO" dirty="0" err="1"/>
              <a:t>Finagro</a:t>
            </a:r>
            <a:r>
              <a:rPr lang="es-CO" dirty="0"/>
              <a:t>. Los requisitos particulares, </a:t>
            </a:r>
            <a:r>
              <a:rPr lang="es-CO" dirty="0" smtClean="0"/>
              <a:t>documentos específicos </a:t>
            </a:r>
            <a:r>
              <a:rPr lang="es-CO" dirty="0"/>
              <a:t>que deben anexarse y tiempos de estudio de las solicitudes de crédito serán determinados </a:t>
            </a:r>
            <a:r>
              <a:rPr lang="es-CO" dirty="0" smtClean="0"/>
              <a:t>por cada </a:t>
            </a:r>
            <a:r>
              <a:rPr lang="es-CO" dirty="0"/>
              <a:t>entidad financiera</a:t>
            </a:r>
          </a:p>
        </p:txBody>
      </p:sp>
    </p:spTree>
    <p:extLst>
      <p:ext uri="{BB962C8B-B14F-4D97-AF65-F5344CB8AC3E}">
        <p14:creationId xmlns:p14="http://schemas.microsoft.com/office/powerpoint/2010/main" xmlns="" val="30364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Es importante tener en cuenta que para acceder a esta líneas de crédito, el sistema financiero (bancos </a:t>
            </a:r>
            <a:r>
              <a:rPr lang="es-CO" dirty="0" smtClean="0"/>
              <a:t>y cooperativas</a:t>
            </a:r>
            <a:r>
              <a:rPr lang="es-CO" dirty="0"/>
              <a:t>) hará un estudio de la capacidad de pago y endeudamiento del interesado(a) para </a:t>
            </a:r>
            <a:r>
              <a:rPr lang="es-CO" dirty="0" smtClean="0"/>
              <a:t>determinar si </a:t>
            </a:r>
            <a:r>
              <a:rPr lang="es-CO" dirty="0"/>
              <a:t>otorgan o no dicho crédito; es decir, las medidas preferenciales para víctimas no implican un </a:t>
            </a:r>
            <a:r>
              <a:rPr lang="es-CO" dirty="0" smtClean="0"/>
              <a:t>otorgamiento automático </a:t>
            </a:r>
            <a:r>
              <a:rPr lang="es-CO" dirty="0"/>
              <a:t>de créditos, sino unas condiciones más favorables al otorgarse, como tasa de interés, plazos </a:t>
            </a:r>
            <a:r>
              <a:rPr lang="es-CO" dirty="0" smtClean="0"/>
              <a:t>y periodos </a:t>
            </a:r>
            <a:r>
              <a:rPr lang="es-CO" dirty="0"/>
              <a:t>de gracia.</a:t>
            </a:r>
          </a:p>
          <a:p>
            <a:pPr algn="just"/>
            <a:r>
              <a:rPr lang="es-CO" dirty="0"/>
              <a:t>Por último, no olvide que es deber de los bancos informar a las víctimas sobre la existencia de estos cupos </a:t>
            </a:r>
            <a:r>
              <a:rPr lang="es-CO" dirty="0" smtClean="0"/>
              <a:t>de crédito</a:t>
            </a:r>
            <a:r>
              <a:rPr lang="es-CO" dirty="0"/>
              <a:t>. (Circular 021 de 2012 de la Superintendencia financiera)</a:t>
            </a:r>
          </a:p>
        </p:txBody>
      </p:sp>
    </p:spTree>
    <p:extLst>
      <p:ext uri="{BB962C8B-B14F-4D97-AF65-F5344CB8AC3E}">
        <p14:creationId xmlns:p14="http://schemas.microsoft.com/office/powerpoint/2010/main" xmlns="" val="233769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¿Existen medidas de reparación en materia de pasivos o deudas?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es-CO" dirty="0" smtClean="0"/>
          </a:p>
          <a:p>
            <a:pPr algn="just"/>
            <a:r>
              <a:rPr lang="es-CO" dirty="0" smtClean="0"/>
              <a:t>Sí</a:t>
            </a:r>
            <a:r>
              <a:rPr lang="es-CO" dirty="0"/>
              <a:t>. La Ley de Víctimas estableció mecanismos reparativos en relación con las deudas, pasivos o </a:t>
            </a:r>
            <a:r>
              <a:rPr lang="es-CO" dirty="0" smtClean="0"/>
              <a:t>créditos adquiridos </a:t>
            </a:r>
            <a:r>
              <a:rPr lang="es-CO" dirty="0"/>
              <a:t>por las víctimas antes del hecho victimizante y que la víctima no pudo seguir cumpliendo a </a:t>
            </a:r>
            <a:r>
              <a:rPr lang="es-CO" dirty="0" smtClean="0"/>
              <a:t>causa de </a:t>
            </a:r>
            <a:r>
              <a:rPr lang="es-CO" dirty="0"/>
              <a:t>la ocurrencia de tal hecho.</a:t>
            </a:r>
          </a:p>
          <a:p>
            <a:pPr algn="just"/>
            <a:r>
              <a:rPr lang="es-CO" dirty="0"/>
              <a:t>El artículo 128 de la Ley 1448 de 2011 y el artículo 141 del Decreto 4800 de 2011 ordenan la </a:t>
            </a:r>
            <a:r>
              <a:rPr lang="es-CO" dirty="0" smtClean="0"/>
              <a:t>clasificación de </a:t>
            </a:r>
            <a:r>
              <a:rPr lang="es-CO" dirty="0"/>
              <a:t>las deudas de las víctimas en una categoría de riesgo especial, pues se considera que su </a:t>
            </a:r>
            <a:r>
              <a:rPr lang="es-CO" dirty="0" smtClean="0"/>
              <a:t>incumplimiento se </a:t>
            </a:r>
            <a:r>
              <a:rPr lang="es-CO" dirty="0"/>
              <a:t>debe a los hechos de violencia.</a:t>
            </a:r>
          </a:p>
        </p:txBody>
      </p:sp>
    </p:spTree>
    <p:extLst>
      <p:ext uri="{BB962C8B-B14F-4D97-AF65-F5344CB8AC3E}">
        <p14:creationId xmlns:p14="http://schemas.microsoft.com/office/powerpoint/2010/main" xmlns="" val="92396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En cumplimiento de ello, la Superintendencia Financiera emitió la Circular Externa 021 de 2012, mediante </a:t>
            </a:r>
            <a:r>
              <a:rPr lang="es-CO" dirty="0" smtClean="0"/>
              <a:t>la cual </a:t>
            </a:r>
            <a:r>
              <a:rPr lang="es-CO" dirty="0"/>
              <a:t>dicta reglas especiales para la administración de créditos otorgados a las víctimas a las que se refiere </a:t>
            </a:r>
            <a:r>
              <a:rPr lang="es-CO" dirty="0" smtClean="0"/>
              <a:t>la Ley </a:t>
            </a:r>
            <a:r>
              <a:rPr lang="es-CO" dirty="0"/>
              <a:t>1448 de 2011.</a:t>
            </a:r>
          </a:p>
          <a:p>
            <a:pPr algn="just"/>
            <a:r>
              <a:rPr lang="es-CO" i="1" dirty="0"/>
              <a:t>Estas reglas no constituyen otra cosa que los mecanismos reparativos en relación con créditos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0262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endParaRPr lang="es-CO" b="1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7" y="2204864"/>
            <a:ext cx="7524824" cy="3921299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s-CO" dirty="0" smtClean="0"/>
          </a:p>
          <a:p>
            <a:pPr algn="just"/>
            <a:r>
              <a:rPr lang="es-CO" dirty="0" smtClean="0"/>
              <a:t>Los </a:t>
            </a:r>
            <a:r>
              <a:rPr lang="es-CO" dirty="0"/>
              <a:t>miembros de la fuerza pública que hayan sido víctimas en los términos de la Ley de Víctimas y Restitución </a:t>
            </a:r>
            <a:r>
              <a:rPr lang="es-CO" dirty="0" smtClean="0"/>
              <a:t>de Tierras </a:t>
            </a:r>
            <a:r>
              <a:rPr lang="es-CO" dirty="0"/>
              <a:t>pueden solicitar ante el Ministerio Público su inscripción en el Registro Único de Víctimas. Es </a:t>
            </a:r>
            <a:r>
              <a:rPr lang="es-CO" dirty="0" smtClean="0"/>
              <a:t>necesario aclarar </a:t>
            </a:r>
            <a:r>
              <a:rPr lang="es-CO" dirty="0"/>
              <a:t>que la indemnización administrativa para ellos corresponde a la que tengan derecho de acuerdo a </a:t>
            </a:r>
            <a:r>
              <a:rPr lang="es-CO" dirty="0" smtClean="0"/>
              <a:t>su régimen </a:t>
            </a:r>
            <a:r>
              <a:rPr lang="es-CO" dirty="0"/>
              <a:t>especial, pero tienen derecho a las medidas de satisfacción y garantías de no repetición establecidas </a:t>
            </a:r>
            <a:r>
              <a:rPr lang="es-CO" dirty="0" smtClean="0"/>
              <a:t>en la </a:t>
            </a:r>
            <a:r>
              <a:rPr lang="es-CO" dirty="0"/>
              <a:t>Ley.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39552" y="47667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b="1" dirty="0" smtClean="0">
                <a:solidFill>
                  <a:srgbClr val="92D050"/>
                </a:solidFill>
              </a:rPr>
              <a:t>¿Pueden solicitar la inclusión en el Registro Único de Víctimas los miembros de la Fuerza Pública?</a:t>
            </a:r>
          </a:p>
        </p:txBody>
      </p:sp>
    </p:spTree>
    <p:extLst>
      <p:ext uri="{BB962C8B-B14F-4D97-AF65-F5344CB8AC3E}">
        <p14:creationId xmlns:p14="http://schemas.microsoft.com/office/powerpoint/2010/main" xmlns="" val="392425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/>
              <a:t>¿Qué derechos tiene una víctima en situación de desplazamiento forzado?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O" dirty="0"/>
              <a:t>Una persona en situación de desplazamiento forzado tiene el derecho a continuar con su proyecto de </a:t>
            </a:r>
            <a:r>
              <a:rPr lang="es-CO" dirty="0" smtClean="0"/>
              <a:t>vida personal</a:t>
            </a:r>
            <a:r>
              <a:rPr lang="es-CO" dirty="0"/>
              <a:t>, familiar y comunitaria, volver a ser parte fundamental del tejido social de su comunidad, contribuir </a:t>
            </a:r>
            <a:r>
              <a:rPr lang="es-CO" dirty="0" smtClean="0"/>
              <a:t>al desarrollo </a:t>
            </a:r>
            <a:r>
              <a:rPr lang="es-CO" dirty="0"/>
              <a:t>del municipio y recuperar el ejercicio pleno de su ciudadanía. Para el Estado, todo retorno </a:t>
            </a:r>
            <a:r>
              <a:rPr lang="es-CO" dirty="0" smtClean="0"/>
              <a:t>o reubicación </a:t>
            </a:r>
            <a:r>
              <a:rPr lang="es-CO" dirty="0"/>
              <a:t>ya sea colectivo o familiar, representa un paso más para la recuperación de la institucionalidad y </a:t>
            </a:r>
            <a:r>
              <a:rPr lang="es-CO" dirty="0" smtClean="0"/>
              <a:t>la reivindicación </a:t>
            </a:r>
            <a:r>
              <a:rPr lang="es-CO" dirty="0"/>
              <a:t>de los derechos conculcados.</a:t>
            </a:r>
          </a:p>
        </p:txBody>
      </p:sp>
    </p:spTree>
    <p:extLst>
      <p:ext uri="{BB962C8B-B14F-4D97-AF65-F5344CB8AC3E}">
        <p14:creationId xmlns:p14="http://schemas.microsoft.com/office/powerpoint/2010/main" xmlns="" val="375362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200" b="1" dirty="0"/>
              <a:t>¿Existen algunas condiciones necesarias para el acompañamiento a los procesos de retorno</a:t>
            </a:r>
            <a:br>
              <a:rPr lang="es-CO" sz="3200" b="1" dirty="0"/>
            </a:br>
            <a:r>
              <a:rPr lang="es-CO" sz="3200" b="1" dirty="0"/>
              <a:t>o reubicación?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El artículo 74 del Decreto 4800 del 2011 establece que para el acompañamiento de los procesos de </a:t>
            </a:r>
            <a:r>
              <a:rPr lang="es-CO" dirty="0" smtClean="0"/>
              <a:t>retorno o </a:t>
            </a:r>
            <a:r>
              <a:rPr lang="es-CO" dirty="0"/>
              <a:t>reubicación es necesario contar con la verificación y el cumplimiento de los siguientes principios</a:t>
            </a:r>
            <a:r>
              <a:rPr lang="es-CO" dirty="0" smtClean="0"/>
              <a:t>:</a:t>
            </a:r>
          </a:p>
          <a:p>
            <a:pPr algn="just"/>
            <a:endParaRPr lang="es-CO" dirty="0"/>
          </a:p>
          <a:p>
            <a:pPr algn="just"/>
            <a:r>
              <a:rPr lang="es-CO" b="1" i="1" dirty="0"/>
              <a:t>Principio de voluntariedad: </a:t>
            </a:r>
            <a:r>
              <a:rPr lang="es-CO" dirty="0"/>
              <a:t>Las víctimas deben tomar la decisión libremente; es decir, sin </a:t>
            </a:r>
            <a:r>
              <a:rPr lang="es-CO" dirty="0" smtClean="0"/>
              <a:t>coerción alguna</a:t>
            </a:r>
            <a:r>
              <a:rPr lang="es-CO" dirty="0"/>
              <a:t>, por lo que debe tener información completa de las condiciones en el lugar de retorno o reubicación</a:t>
            </a:r>
            <a:r>
              <a:rPr lang="es-CO" dirty="0" smtClean="0"/>
              <a:t>, la </a:t>
            </a:r>
            <a:r>
              <a:rPr lang="es-CO" dirty="0"/>
              <a:t>oferta que se le brindará y las condiciones reales de seguridad. Cuando se trata de un hogar, la </a:t>
            </a:r>
            <a:r>
              <a:rPr lang="es-CO" dirty="0" smtClean="0"/>
              <a:t>decisión la </a:t>
            </a:r>
            <a:r>
              <a:rPr lang="es-CO" dirty="0"/>
              <a:t>deben tomar todas las personas que ejerzan la jefatura del hogar.</a:t>
            </a:r>
          </a:p>
        </p:txBody>
      </p:sp>
    </p:spTree>
    <p:extLst>
      <p:ext uri="{BB962C8B-B14F-4D97-AF65-F5344CB8AC3E}">
        <p14:creationId xmlns:p14="http://schemas.microsoft.com/office/powerpoint/2010/main" xmlns="" val="151775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836713"/>
            <a:ext cx="6696744" cy="5184575"/>
          </a:xfrm>
        </p:spPr>
        <p:txBody>
          <a:bodyPr>
            <a:normAutofit lnSpcReduction="10000"/>
          </a:bodyPr>
          <a:lstStyle/>
          <a:p>
            <a:pPr marL="342900" lvl="2" indent="-342900" algn="just"/>
            <a:r>
              <a:rPr lang="es-CO" sz="3200" b="1" i="1" dirty="0"/>
              <a:t>Principio de seguridad: </a:t>
            </a:r>
            <a:r>
              <a:rPr lang="es-CO" sz="3200" dirty="0"/>
              <a:t>Se orienta a la garantía de la integridad física de las personas retornadas o reubicadas, así como a su propiedad, territorios colectivos y los modos de vida necesarios que promuevan la integración y estabilización socioeconómica. Este se evalúa en los Comités Territoriales de Justicia Transicional (CTJT) del lugar a donde la persona retornará</a:t>
            </a:r>
            <a:r>
              <a:rPr lang="es-CO" dirty="0"/>
              <a:t>.</a:t>
            </a:r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72338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s-CO" b="1" i="1" dirty="0"/>
              <a:t>Principio de dignidad: </a:t>
            </a:r>
            <a:r>
              <a:rPr lang="es-CO" dirty="0"/>
              <a:t>Se entiende como la restitución de los derechos a partir del acceso a los programas sociales del Estado, así como el trato digno y no discriminatorio que permita la inserción en los procesos sociales, económicos y culturales de los hogares retornados o reubicados y la reconstrucción de los procesos individuales, colectivos y comunitarios, la superación de la situación de vulnerabilidad derivada del desplazamiento y la sostenibilidad del retorno.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1016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INDEMNIZACIÓN ADMINISTRATIVA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O" b="1" i="1" u="sng" dirty="0"/>
              <a:t>¿Cuáles son los criterios para entregar la indemnización administrativa a las víctimas del </a:t>
            </a:r>
            <a:r>
              <a:rPr lang="es-CO" b="1" i="1" u="sng" dirty="0" smtClean="0"/>
              <a:t>conflicto armado?</a:t>
            </a:r>
          </a:p>
          <a:p>
            <a:pPr algn="just"/>
            <a:endParaRPr lang="es-CO" b="1" i="1" u="sng" dirty="0" smtClean="0"/>
          </a:p>
          <a:p>
            <a:pPr algn="just"/>
            <a:r>
              <a:rPr lang="es-CO" dirty="0"/>
              <a:t>La Ley debe implementarse en 10 años, siguiendo los criterios de gradualidad y progresividad; es decir, hasta </a:t>
            </a:r>
            <a:r>
              <a:rPr lang="es-CO" dirty="0" smtClean="0"/>
              <a:t>el año </a:t>
            </a:r>
            <a:r>
              <a:rPr lang="es-CO" dirty="0"/>
              <a:t>2021. Por consiguiente, se </a:t>
            </a:r>
            <a:r>
              <a:rPr lang="es-CO" dirty="0" smtClean="0"/>
              <a:t>priorizará </a:t>
            </a:r>
            <a:r>
              <a:rPr lang="es-CO" dirty="0"/>
              <a:t>la entrega de indemnización administrativa, de acuerdo con </a:t>
            </a:r>
            <a:r>
              <a:rPr lang="es-CO" dirty="0" smtClean="0"/>
              <a:t>los siguientes </a:t>
            </a:r>
            <a:r>
              <a:rPr lang="es-CO" dirty="0"/>
              <a:t>aspectos:</a:t>
            </a:r>
            <a:endParaRPr lang="es-CO" i="1" u="sng" dirty="0"/>
          </a:p>
        </p:txBody>
      </p:sp>
    </p:spTree>
    <p:extLst>
      <p:ext uri="{BB962C8B-B14F-4D97-AF65-F5344CB8AC3E}">
        <p14:creationId xmlns:p14="http://schemas.microsoft.com/office/powerpoint/2010/main" xmlns="" val="36566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72608"/>
          </a:xfrm>
        </p:spPr>
        <p:txBody>
          <a:bodyPr>
            <a:normAutofit fontScale="32500" lnSpcReduction="20000"/>
          </a:bodyPr>
          <a:lstStyle/>
          <a:p>
            <a:pPr algn="just"/>
            <a:endParaRPr lang="es-CO" dirty="0" smtClean="0"/>
          </a:p>
          <a:p>
            <a:pPr algn="just"/>
            <a:r>
              <a:rPr lang="es-CO" sz="8000" dirty="0" smtClean="0"/>
              <a:t>Víctimas </a:t>
            </a:r>
            <a:r>
              <a:rPr lang="es-CO" sz="8000" dirty="0"/>
              <a:t>que hayan sido remitidas por la Sala de Justicia y Paz del Tribunal Superior de Distrito Judicial </a:t>
            </a:r>
            <a:r>
              <a:rPr lang="es-CO" sz="8000" dirty="0" smtClean="0"/>
              <a:t>para el </a:t>
            </a:r>
            <a:r>
              <a:rPr lang="es-CO" sz="8000" dirty="0"/>
              <a:t>acceso preferente a programas de reparación, de conformidad con el artículo 23 de la Ley 1592 de 2012</a:t>
            </a:r>
            <a:r>
              <a:rPr lang="es-CO" sz="8000" dirty="0" smtClean="0"/>
              <a:t>, que </a:t>
            </a:r>
            <a:r>
              <a:rPr lang="es-CO" sz="8000" dirty="0"/>
              <a:t>reformó la Ley 975 de 2005</a:t>
            </a:r>
            <a:r>
              <a:rPr lang="es-CO" sz="8000" dirty="0" smtClean="0"/>
              <a:t>.</a:t>
            </a:r>
          </a:p>
          <a:p>
            <a:pPr algn="just"/>
            <a:endParaRPr lang="es-CO" sz="8000" dirty="0"/>
          </a:p>
          <a:p>
            <a:pPr algn="just"/>
            <a:r>
              <a:rPr lang="es-CO" sz="8000" dirty="0"/>
              <a:t>Víctimas que habían solicitado indemnización en el marco del Decreto 1290 de 2008 y que no había </a:t>
            </a:r>
            <a:r>
              <a:rPr lang="es-CO" sz="8000" dirty="0" smtClean="0"/>
              <a:t>sido resuelta </a:t>
            </a:r>
            <a:r>
              <a:rPr lang="es-CO" sz="8000" dirty="0"/>
              <a:t>por el Comité de Reparaciones Administrativas, de conformidad con el parágrafo 1º del artículo </a:t>
            </a:r>
            <a:r>
              <a:rPr lang="es-CO" sz="8000" dirty="0" smtClean="0"/>
              <a:t>155 del </a:t>
            </a:r>
            <a:r>
              <a:rPr lang="es-CO" sz="8000" dirty="0"/>
              <a:t>Decreto 4800 de 2011. De igual forma se deben priorizar los pagos de indemnización administrativa </a:t>
            </a:r>
            <a:r>
              <a:rPr lang="es-CO" sz="8000" dirty="0" smtClean="0"/>
              <a:t>en el </a:t>
            </a:r>
            <a:r>
              <a:rPr lang="es-CO" sz="8000" dirty="0"/>
              <a:t>marco de solicitudes presentadas por la Ley 418 de 1997.</a:t>
            </a:r>
          </a:p>
        </p:txBody>
      </p:sp>
    </p:spTree>
    <p:extLst>
      <p:ext uri="{BB962C8B-B14F-4D97-AF65-F5344CB8AC3E}">
        <p14:creationId xmlns:p14="http://schemas.microsoft.com/office/powerpoint/2010/main" xmlns="" val="102401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s-CO" dirty="0" smtClean="0"/>
          </a:p>
          <a:p>
            <a:pPr algn="just"/>
            <a:r>
              <a:rPr lang="es-CO" dirty="0" smtClean="0"/>
              <a:t>Víctimas </a:t>
            </a:r>
            <a:r>
              <a:rPr lang="es-CO" dirty="0"/>
              <a:t>del conflicto armado que sean pacientes de enfermedades graves como cáncer, VIH, </a:t>
            </a:r>
            <a:r>
              <a:rPr lang="es-CO" dirty="0" smtClean="0"/>
              <a:t>enfermedades pulmonares </a:t>
            </a:r>
            <a:r>
              <a:rPr lang="es-CO" dirty="0"/>
              <a:t>o cardiacas avanzadas. Este diagnóstico debe ser médico y debe ser acreditado con un </a:t>
            </a:r>
            <a:r>
              <a:rPr lang="es-CO" dirty="0" smtClean="0"/>
              <a:t>resumen de </a:t>
            </a:r>
            <a:r>
              <a:rPr lang="es-CO" dirty="0"/>
              <a:t>la historia clínica o un certificado expedido por un médico adscrito a la entidad prestadora de salud a </a:t>
            </a:r>
            <a:r>
              <a:rPr lang="es-CO" dirty="0" smtClean="0"/>
              <a:t>la que pertenezca </a:t>
            </a:r>
            <a:r>
              <a:rPr lang="es-CO" dirty="0"/>
              <a:t>la víctima</a:t>
            </a:r>
            <a:r>
              <a:rPr lang="es-CO" dirty="0" smtClean="0"/>
              <a:t>.</a:t>
            </a:r>
          </a:p>
          <a:p>
            <a:pPr algn="just"/>
            <a:endParaRPr lang="es-CO" dirty="0"/>
          </a:p>
          <a:p>
            <a:pPr algn="just"/>
            <a:r>
              <a:rPr lang="es-CO" dirty="0" smtClean="0"/>
              <a:t>Víctimas </a:t>
            </a:r>
            <a:r>
              <a:rPr lang="es-CO" dirty="0"/>
              <a:t>del conflicto armado interno que se encuentren en situación de discapacidad física, sensorial</a:t>
            </a:r>
            <a:r>
              <a:rPr lang="es-CO" dirty="0" smtClean="0"/>
              <a:t>, </a:t>
            </a:r>
            <a:r>
              <a:rPr lang="pt-BR" dirty="0" smtClean="0"/>
              <a:t>intelectual </a:t>
            </a:r>
            <a:r>
              <a:rPr lang="pt-BR" dirty="0"/>
              <a:t>o mental, permanente o </a:t>
            </a:r>
            <a:r>
              <a:rPr lang="pt-BR" dirty="0" smtClean="0"/>
              <a:t>transitória.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668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O" dirty="0"/>
              <a:t>Víctimas del conflicto armado interno, cuya dirección del hogar es asumida por una </a:t>
            </a:r>
            <a:r>
              <a:rPr lang="es-CO" dirty="0" smtClean="0"/>
              <a:t>mujer madre </a:t>
            </a:r>
            <a:r>
              <a:rPr lang="es-CO" dirty="0"/>
              <a:t>de familia que tenga a cargo dos o más niños, niñas o adolescentes, y cuyo puntaje </a:t>
            </a:r>
            <a:r>
              <a:rPr lang="es-CO" dirty="0" smtClean="0"/>
              <a:t>en el </a:t>
            </a:r>
            <a:r>
              <a:rPr lang="es-CO" dirty="0" err="1"/>
              <a:t>Sisben</a:t>
            </a:r>
            <a:r>
              <a:rPr lang="es-CO" dirty="0"/>
              <a:t> no supere los 63 puntos (la revisión del puntaje se realizará al momento de la </a:t>
            </a:r>
            <a:r>
              <a:rPr lang="es-CO" dirty="0" smtClean="0"/>
              <a:t>entrega de </a:t>
            </a:r>
            <a:r>
              <a:rPr lang="es-CO" dirty="0"/>
              <a:t>la indemnización</a:t>
            </a:r>
            <a:r>
              <a:rPr lang="es-CO" dirty="0" smtClean="0"/>
              <a:t>).</a:t>
            </a:r>
            <a:endParaRPr lang="es-CO" dirty="0"/>
          </a:p>
          <a:p>
            <a:pPr algn="just"/>
            <a:r>
              <a:rPr lang="es-CO" dirty="0"/>
              <a:t>Víctimas del conflicto armado interno que sean madres cabeza de hogar y que tengan a </a:t>
            </a:r>
            <a:r>
              <a:rPr lang="es-CO" dirty="0" smtClean="0"/>
              <a:t>su cargo </a:t>
            </a:r>
            <a:r>
              <a:rPr lang="es-CO" dirty="0"/>
              <a:t>uno o más personas con discapacidad y/o enfermedad.</a:t>
            </a:r>
          </a:p>
        </p:txBody>
      </p:sp>
    </p:spTree>
    <p:extLst>
      <p:ext uri="{BB962C8B-B14F-4D97-AF65-F5344CB8AC3E}">
        <p14:creationId xmlns:p14="http://schemas.microsoft.com/office/powerpoint/2010/main" xmlns="" val="35550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O" dirty="0"/>
              <a:t>Víctimas de violencia sexual.</a:t>
            </a:r>
          </a:p>
          <a:p>
            <a:pPr algn="just"/>
            <a:r>
              <a:rPr lang="es-CO" dirty="0"/>
              <a:t>Víctimas del conflicto armado interno mayores de 60 años, cuyo puntaje en el </a:t>
            </a:r>
            <a:r>
              <a:rPr lang="es-CO" dirty="0" err="1"/>
              <a:t>Sisben</a:t>
            </a:r>
            <a:r>
              <a:rPr lang="es-CO" dirty="0"/>
              <a:t> no </a:t>
            </a:r>
            <a:r>
              <a:rPr lang="es-CO" dirty="0" smtClean="0"/>
              <a:t>supere los </a:t>
            </a:r>
            <a:r>
              <a:rPr lang="es-CO" dirty="0"/>
              <a:t>63 puntos.</a:t>
            </a:r>
          </a:p>
          <a:p>
            <a:pPr algn="just"/>
            <a:r>
              <a:rPr lang="es-CO" dirty="0"/>
              <a:t>Víctimas de reclutamiento forzado menores de 18 años de </a:t>
            </a:r>
            <a:r>
              <a:rPr lang="es-CO" dirty="0" smtClean="0"/>
              <a:t>edad.</a:t>
            </a:r>
            <a:endParaRPr lang="es-CO" dirty="0"/>
          </a:p>
          <a:p>
            <a:pPr algn="just"/>
            <a:r>
              <a:rPr lang="es-CO" dirty="0"/>
              <a:t>Víctimas del conflicto armado interno que tengan una identidad de género u orientación </a:t>
            </a:r>
            <a:r>
              <a:rPr lang="es-CO" dirty="0" smtClean="0"/>
              <a:t>sexual diversa </a:t>
            </a:r>
            <a:r>
              <a:rPr lang="es-CO" dirty="0"/>
              <a:t>LGBTI (Lesbiana, Gay, Bisexual, Transexual, </a:t>
            </a:r>
            <a:r>
              <a:rPr lang="es-CO" dirty="0" err="1"/>
              <a:t>Transgenerista</a:t>
            </a:r>
            <a:r>
              <a:rPr lang="es-CO" dirty="0"/>
              <a:t> o Intersexual).</a:t>
            </a:r>
          </a:p>
        </p:txBody>
      </p:sp>
    </p:spTree>
    <p:extLst>
      <p:ext uri="{BB962C8B-B14F-4D97-AF65-F5344CB8AC3E}">
        <p14:creationId xmlns:p14="http://schemas.microsoft.com/office/powerpoint/2010/main" xmlns="" val="12525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2800" b="1" dirty="0"/>
              <a:t>¿Cómo se distribuye la indemnización en caso de muerte o desaparición forzada de la víctima?</a:t>
            </a:r>
            <a:endParaRPr lang="es-CO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r>
              <a:rPr lang="es-CO" dirty="0" smtClean="0"/>
              <a:t>En </a:t>
            </a:r>
            <a:r>
              <a:rPr lang="es-CO" dirty="0"/>
              <a:t>caso de concurrir varias personas con derecho a la indemnización por la muerte o desaparición de </a:t>
            </a:r>
            <a:r>
              <a:rPr lang="es-CO" dirty="0" smtClean="0"/>
              <a:t>la víctima</a:t>
            </a:r>
            <a:r>
              <a:rPr lang="es-CO" dirty="0"/>
              <a:t>, el monto de la indemnización administrativa se distribuirá así:</a:t>
            </a:r>
          </a:p>
        </p:txBody>
      </p:sp>
    </p:spTree>
    <p:extLst>
      <p:ext uri="{BB962C8B-B14F-4D97-AF65-F5344CB8AC3E}">
        <p14:creationId xmlns:p14="http://schemas.microsoft.com/office/powerpoint/2010/main" xmlns="" val="1378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¿Qué pasa si existe fraude en el Registro Único de Víctimas?</a:t>
            </a:r>
            <a:br>
              <a:rPr lang="es-CO" b="1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888432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s-CO" b="1" dirty="0" smtClean="0"/>
          </a:p>
          <a:p>
            <a:pPr algn="just"/>
            <a:r>
              <a:rPr lang="es-CO" dirty="0"/>
              <a:t>Quien obtenga el registro como víctima alterando o simulando </a:t>
            </a:r>
            <a:r>
              <a:rPr lang="es-CO" dirty="0" smtClean="0"/>
              <a:t>intencionadamente las </a:t>
            </a:r>
            <a:r>
              <a:rPr lang="es-CO" dirty="0"/>
              <a:t>condiciones necesarias para la inscripción, u ocultando las que la </a:t>
            </a:r>
            <a:r>
              <a:rPr lang="es-CO" dirty="0" smtClean="0"/>
              <a:t>hubiesen impedido </a:t>
            </a:r>
            <a:r>
              <a:rPr lang="es-CO" dirty="0"/>
              <a:t>incurrirá en prisión de cinco (5) a ocho (8) años.</a:t>
            </a:r>
          </a:p>
          <a:p>
            <a:pPr algn="just"/>
            <a:r>
              <a:rPr lang="es-CO" dirty="0"/>
              <a:t>El servidor público que teniendo conocimiento de la alteración o </a:t>
            </a:r>
            <a:r>
              <a:rPr lang="es-CO" dirty="0" smtClean="0"/>
              <a:t>simulación fraudulenta</a:t>
            </a:r>
            <a:r>
              <a:rPr lang="es-CO" dirty="0"/>
              <a:t>, facilite o efectúe la inscripción en el Registro Único de Víctimas </a:t>
            </a:r>
            <a:r>
              <a:rPr lang="es-CO" dirty="0" smtClean="0"/>
              <a:t>incurrirá en </a:t>
            </a:r>
            <a:r>
              <a:rPr lang="es-CO" dirty="0"/>
              <a:t>prisión de cinco (5) a ocho (8) años e inhabilidad para el ejercicio de derechos </a:t>
            </a:r>
            <a:r>
              <a:rPr lang="es-CO" dirty="0" smtClean="0"/>
              <a:t>y funciones </a:t>
            </a:r>
            <a:r>
              <a:rPr lang="es-CO" dirty="0"/>
              <a:t>públicas de cinco (5) a ocho (8) años.</a:t>
            </a:r>
          </a:p>
        </p:txBody>
      </p:sp>
    </p:spTree>
    <p:extLst>
      <p:ext uri="{BB962C8B-B14F-4D97-AF65-F5344CB8AC3E}">
        <p14:creationId xmlns:p14="http://schemas.microsoft.com/office/powerpoint/2010/main" xmlns="" val="12539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Estado civil víctima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dirty="0"/>
              <a:t>Casado o con compañera (o) permanente o pareja del</a:t>
            </a:r>
          </a:p>
          <a:p>
            <a:r>
              <a:rPr lang="es-CO" dirty="0"/>
              <a:t>mismo sexo con hijos.</a:t>
            </a:r>
          </a:p>
          <a:p>
            <a:r>
              <a:rPr lang="es-CO" dirty="0"/>
              <a:t>Casado o con compañera (o) permanente o pareja del</a:t>
            </a:r>
          </a:p>
          <a:p>
            <a:r>
              <a:rPr lang="es-CO" dirty="0"/>
              <a:t>mismo sexo sin hijos con padres.</a:t>
            </a:r>
          </a:p>
          <a:p>
            <a:r>
              <a:rPr lang="es-CO" dirty="0"/>
              <a:t>Casado o con compañera (o) permanente o pareja del</a:t>
            </a:r>
          </a:p>
          <a:p>
            <a:r>
              <a:rPr lang="es-CO" dirty="0"/>
              <a:t>mismo sexo sin hijos y sin padres.</a:t>
            </a:r>
          </a:p>
          <a:p>
            <a:r>
              <a:rPr lang="es-CO" dirty="0"/>
              <a:t>Relación conyugal vigente y una relación de convivencia</a:t>
            </a:r>
          </a:p>
          <a:p>
            <a:r>
              <a:rPr lang="es-CO" dirty="0"/>
              <a:t>con un compañero o una compañera permanente o pareja</a:t>
            </a:r>
          </a:p>
          <a:p>
            <a:r>
              <a:rPr lang="es-CO" dirty="0"/>
              <a:t>del mismo sexo.</a:t>
            </a:r>
          </a:p>
          <a:p>
            <a:r>
              <a:rPr lang="es-CO" dirty="0"/>
              <a:t>Soltero con hijos y con padres.</a:t>
            </a:r>
          </a:p>
          <a:p>
            <a:r>
              <a:rPr lang="es-CO" dirty="0"/>
              <a:t>Soltero con hijos y sin padres.</a:t>
            </a:r>
          </a:p>
          <a:p>
            <a:r>
              <a:rPr lang="es-CO" dirty="0"/>
              <a:t>Soltero sin hijos y sin padres.</a:t>
            </a:r>
          </a:p>
          <a:p>
            <a:r>
              <a:rPr lang="es-CO" dirty="0"/>
              <a:t>Sin familiares.</a:t>
            </a:r>
          </a:p>
        </p:txBody>
      </p:sp>
    </p:spTree>
    <p:extLst>
      <p:ext uri="{BB962C8B-B14F-4D97-AF65-F5344CB8AC3E}">
        <p14:creationId xmlns:p14="http://schemas.microsoft.com/office/powerpoint/2010/main" xmlns="" val="105741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Destinatarios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50% </a:t>
            </a:r>
            <a:r>
              <a:rPr lang="pt-BR" sz="2800" dirty="0" err="1"/>
              <a:t>cónyuge</a:t>
            </a:r>
            <a:r>
              <a:rPr lang="pt-BR" sz="2800" dirty="0"/>
              <a:t> o </a:t>
            </a:r>
            <a:r>
              <a:rPr lang="pt-BR" sz="2800" dirty="0" err="1"/>
              <a:t>compañera</a:t>
            </a:r>
            <a:r>
              <a:rPr lang="pt-BR" sz="2800" dirty="0"/>
              <a:t> (o) permanente o</a:t>
            </a:r>
          </a:p>
          <a:p>
            <a:r>
              <a:rPr lang="es-CO" sz="2800" dirty="0"/>
              <a:t>pareja del mismo sexo.</a:t>
            </a:r>
          </a:p>
          <a:p>
            <a:r>
              <a:rPr lang="es-CO" sz="2800" dirty="0"/>
              <a:t>50% hijas/hijos.</a:t>
            </a:r>
          </a:p>
          <a:p>
            <a:r>
              <a:rPr lang="pt-BR" sz="2800" dirty="0"/>
              <a:t>50% </a:t>
            </a:r>
            <a:r>
              <a:rPr lang="pt-BR" sz="2800" dirty="0" err="1"/>
              <a:t>cónyuge</a:t>
            </a:r>
            <a:r>
              <a:rPr lang="pt-BR" sz="2800" dirty="0"/>
              <a:t> o </a:t>
            </a:r>
            <a:r>
              <a:rPr lang="pt-BR" sz="2800" dirty="0" err="1"/>
              <a:t>compañera</a:t>
            </a:r>
            <a:r>
              <a:rPr lang="pt-BR" sz="2800" dirty="0"/>
              <a:t> (o) permanente o</a:t>
            </a:r>
          </a:p>
          <a:p>
            <a:r>
              <a:rPr lang="es-CO" sz="2800" dirty="0"/>
              <a:t>pareja del mismo sexo.</a:t>
            </a:r>
          </a:p>
          <a:p>
            <a:r>
              <a:rPr lang="es-CO" sz="2800" dirty="0"/>
              <a:t>50% padres vivos.</a:t>
            </a:r>
          </a:p>
          <a:p>
            <a:r>
              <a:rPr lang="pt-BR" sz="2800" dirty="0"/>
              <a:t>100% </a:t>
            </a:r>
            <a:r>
              <a:rPr lang="pt-BR" sz="2800" dirty="0" err="1"/>
              <a:t>cónyuge</a:t>
            </a:r>
            <a:r>
              <a:rPr lang="pt-BR" sz="2800" dirty="0"/>
              <a:t> o </a:t>
            </a:r>
            <a:r>
              <a:rPr lang="pt-BR" sz="2800" dirty="0" err="1"/>
              <a:t>compañera</a:t>
            </a:r>
            <a:r>
              <a:rPr lang="pt-BR" sz="2800" dirty="0"/>
              <a:t> (o) permanente o</a:t>
            </a:r>
          </a:p>
          <a:p>
            <a:r>
              <a:rPr lang="es-CO" sz="2800" dirty="0"/>
              <a:t>pareja del mismo sexo</a:t>
            </a:r>
            <a:r>
              <a:rPr lang="es-CO" sz="2800" dirty="0" smtClean="0"/>
              <a:t>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xmlns="" val="116647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r>
              <a:rPr lang="es-CO" dirty="0"/>
              <a:t>El monto de la indemnización que les</a:t>
            </a:r>
          </a:p>
          <a:p>
            <a:r>
              <a:rPr lang="es-CO" dirty="0"/>
              <a:t>correspondería en calidad de cónyuge,</a:t>
            </a:r>
          </a:p>
          <a:p>
            <a:r>
              <a:rPr lang="es-CO" dirty="0"/>
              <a:t>compañero o compañera permanente o pareja</a:t>
            </a:r>
          </a:p>
          <a:p>
            <a:r>
              <a:rPr lang="es-CO" dirty="0"/>
              <a:t>del mismo sexo se repartirá por partes iguales.</a:t>
            </a:r>
          </a:p>
          <a:p>
            <a:r>
              <a:rPr lang="es-CO" dirty="0"/>
              <a:t>50% padres vivos.</a:t>
            </a:r>
          </a:p>
          <a:p>
            <a:r>
              <a:rPr lang="es-CO" dirty="0"/>
              <a:t>50% hijas/hijos.</a:t>
            </a:r>
          </a:p>
          <a:p>
            <a:r>
              <a:rPr lang="es-CO" dirty="0"/>
              <a:t>100% hijas/hijos.</a:t>
            </a:r>
          </a:p>
          <a:p>
            <a:r>
              <a:rPr lang="es-CO" dirty="0"/>
              <a:t>100 % abuelos vivos.</a:t>
            </a:r>
          </a:p>
          <a:p>
            <a:r>
              <a:rPr lang="es-CO" dirty="0"/>
              <a:t>La Unidad para la Atención y Reparación</a:t>
            </a:r>
          </a:p>
          <a:p>
            <a:r>
              <a:rPr lang="es-CO" dirty="0"/>
              <a:t>Integral a las Víctimas reconocerá una</a:t>
            </a:r>
          </a:p>
          <a:p>
            <a:r>
              <a:rPr lang="es-CO" dirty="0"/>
              <a:t>indemnización de manera simbólica y pública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67763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es-CO" sz="3200" b="1" dirty="0"/>
              <a:t>En caso de haber recibido indemnización administrativa por la Ley 418 de 1997 o el Decreto 1290 </a:t>
            </a:r>
            <a:r>
              <a:rPr lang="es-CO" sz="3200" b="1" dirty="0" smtClean="0"/>
              <a:t>de 2008</a:t>
            </a:r>
            <a:r>
              <a:rPr lang="es-CO" sz="3200" b="1" dirty="0"/>
              <a:t>, ¿la víctima puede recibir indemnización administrativa por la Ley 1448 de 2011?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744417"/>
          </a:xfrm>
        </p:spPr>
        <p:txBody>
          <a:bodyPr/>
          <a:lstStyle/>
          <a:p>
            <a:pPr algn="just"/>
            <a:endParaRPr lang="es-CO" dirty="0" smtClean="0"/>
          </a:p>
          <a:p>
            <a:pPr marL="0" indent="0" algn="just">
              <a:buNone/>
            </a:pPr>
            <a:r>
              <a:rPr lang="es-CO" sz="2800" dirty="0" smtClean="0"/>
              <a:t>No</a:t>
            </a:r>
            <a:r>
              <a:rPr lang="es-CO" sz="2800" dirty="0"/>
              <a:t>, la indemnización administrativa que entrega el Estado colombiano se puede recibir por una sola vez por </a:t>
            </a:r>
            <a:r>
              <a:rPr lang="es-CO" sz="2800" dirty="0" smtClean="0"/>
              <a:t>el mismo </a:t>
            </a:r>
            <a:r>
              <a:rPr lang="es-CO" sz="2800" dirty="0"/>
              <a:t>hecho victimizante, de acuerdo con el Artículo 20 de la Ley 1448, que prohíbe la doble reparación por </a:t>
            </a:r>
            <a:r>
              <a:rPr lang="es-CO" sz="2800" dirty="0" smtClean="0"/>
              <a:t>el mismo </a:t>
            </a:r>
            <a:r>
              <a:rPr lang="es-CO" sz="2800" dirty="0"/>
              <a:t>concepto.</a:t>
            </a:r>
          </a:p>
        </p:txBody>
      </p:sp>
    </p:spTree>
    <p:extLst>
      <p:ext uri="{BB962C8B-B14F-4D97-AF65-F5344CB8AC3E}">
        <p14:creationId xmlns:p14="http://schemas.microsoft.com/office/powerpoint/2010/main" xmlns="" val="9221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800200"/>
          </a:xfrm>
        </p:spPr>
        <p:txBody>
          <a:bodyPr>
            <a:noAutofit/>
          </a:bodyPr>
          <a:lstStyle/>
          <a:p>
            <a:r>
              <a:rPr lang="es-CO" sz="3600" b="1" dirty="0"/>
              <a:t>En caso de haber sido </a:t>
            </a:r>
            <a:r>
              <a:rPr lang="es-CO" sz="3600" b="1" dirty="0" smtClean="0"/>
              <a:t>indemnizado administrativamente</a:t>
            </a:r>
            <a:r>
              <a:rPr lang="es-CO" sz="3600" b="1" dirty="0"/>
              <a:t>, ¿puede recibir la víctima </a:t>
            </a:r>
            <a:r>
              <a:rPr lang="es-CO" sz="3600" b="1" dirty="0" smtClean="0"/>
              <a:t>indemnización por </a:t>
            </a:r>
            <a:r>
              <a:rPr lang="es-CO" sz="3600" b="1" dirty="0"/>
              <a:t>el mismo hecho mediante proceso judicial?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algn="just"/>
            <a:r>
              <a:rPr lang="es-CO" sz="2400" dirty="0"/>
              <a:t>Sí. Sin embargo, las sumas de dinero que pague el Estado a título de indemnización judicial serán </a:t>
            </a:r>
            <a:r>
              <a:rPr lang="es-CO" sz="2400" dirty="0" smtClean="0"/>
              <a:t>descontados de </a:t>
            </a:r>
            <a:r>
              <a:rPr lang="es-CO" sz="2400" dirty="0"/>
              <a:t>la suma de dinero que la víctima haya recibido por indemnización administrativa de parte del </a:t>
            </a:r>
            <a:r>
              <a:rPr lang="es-CO" sz="2400" dirty="0" smtClean="0"/>
              <a:t>Gobierno Nacional</a:t>
            </a:r>
            <a:r>
              <a:rPr lang="es-CO" sz="2400" dirty="0"/>
              <a:t>. Asimismo, </a:t>
            </a:r>
            <a:r>
              <a:rPr lang="es-CO" sz="2400" dirty="0" smtClean="0"/>
              <a:t>descontarán </a:t>
            </a:r>
            <a:r>
              <a:rPr lang="es-CO" sz="2400" dirty="0"/>
              <a:t>de dicha condena, las sumas de dinero que la víctima haya recibido </a:t>
            </a:r>
            <a:r>
              <a:rPr lang="es-CO" sz="2400" dirty="0" smtClean="0"/>
              <a:t>de cualquier </a:t>
            </a:r>
            <a:r>
              <a:rPr lang="es-CO" sz="2400" dirty="0"/>
              <a:t>entidad del Estado y que constituyan reparación</a:t>
            </a:r>
          </a:p>
        </p:txBody>
      </p:sp>
    </p:spTree>
    <p:extLst>
      <p:ext uri="{BB962C8B-B14F-4D97-AF65-F5344CB8AC3E}">
        <p14:creationId xmlns:p14="http://schemas.microsoft.com/office/powerpoint/2010/main" xmlns="" val="20134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03232" cy="2088232"/>
          </a:xfrm>
        </p:spPr>
        <p:txBody>
          <a:bodyPr>
            <a:noAutofit/>
          </a:bodyPr>
          <a:lstStyle/>
          <a:p>
            <a:r>
              <a:rPr lang="es-CO" sz="3200" b="1" dirty="0"/>
              <a:t>¿Cuáles son las implicaciones de la reforma establecida en la Ley 1592 de </a:t>
            </a:r>
            <a:r>
              <a:rPr lang="es-CO" sz="3200" b="1" dirty="0" smtClean="0"/>
              <a:t>diciembre de 2012 respecto a</a:t>
            </a:r>
            <a:br>
              <a:rPr lang="es-CO" sz="3200" b="1" dirty="0" smtClean="0"/>
            </a:br>
            <a:r>
              <a:rPr lang="es-CO" sz="3200" b="1" dirty="0" smtClean="0"/>
              <a:t>a </a:t>
            </a:r>
            <a:r>
              <a:rPr lang="es-CO" sz="3200" b="1" dirty="0"/>
              <a:t>las indemnizaciones ordenadas en el marco de la Ley de Justicia y Paz?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algn="just"/>
            <a:endParaRPr lang="es-CO" dirty="0" smtClean="0"/>
          </a:p>
          <a:p>
            <a:pPr algn="just"/>
            <a:r>
              <a:rPr lang="es-CO" sz="2800" dirty="0" smtClean="0"/>
              <a:t>Las </a:t>
            </a:r>
            <a:r>
              <a:rPr lang="es-CO" sz="2800" dirty="0"/>
              <a:t>indemnizaciones ordenadas en el marco de los procesos de la Ley 975 de 2005 de Justicia y Paz, a partir </a:t>
            </a:r>
            <a:r>
              <a:rPr lang="es-CO" sz="2800" dirty="0" smtClean="0"/>
              <a:t>de la </a:t>
            </a:r>
            <a:r>
              <a:rPr lang="es-CO" sz="2800" dirty="0"/>
              <a:t>reforma a la Ley 1592 del mes de diciembre de 2012, deben ser llevadas a cabo por la Unidad para </a:t>
            </a:r>
            <a:r>
              <a:rPr lang="es-CO" sz="2800" dirty="0" smtClean="0"/>
              <a:t>las Víctimas</a:t>
            </a:r>
            <a:r>
              <a:rPr lang="es-CO" sz="2800" dirty="0"/>
              <a:t>, de acuerdo con los montos establecidos en el Decreto 4800 de 2012.</a:t>
            </a:r>
          </a:p>
        </p:txBody>
      </p:sp>
    </p:spTree>
    <p:extLst>
      <p:ext uri="{BB962C8B-B14F-4D97-AF65-F5344CB8AC3E}">
        <p14:creationId xmlns:p14="http://schemas.microsoft.com/office/powerpoint/2010/main" xmlns="" val="230352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97552" cy="1368152"/>
          </a:xfrm>
        </p:spPr>
        <p:txBody>
          <a:bodyPr>
            <a:normAutofit fontScale="90000"/>
          </a:bodyPr>
          <a:lstStyle/>
          <a:p>
            <a:r>
              <a:rPr lang="es-CO" sz="3200" b="1" dirty="0"/>
              <a:t>¿Cómo se indemnizan a los niños, niñas y adolescentes víctimas del conflicto armado?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dirty="0"/>
              <a:t>La indemnización administrativa en favor de niñas, niños y adolescentes víctimas se efectúa a través de </a:t>
            </a:r>
            <a:r>
              <a:rPr lang="es-CO" dirty="0" smtClean="0"/>
              <a:t>la constitución </a:t>
            </a:r>
            <a:r>
              <a:rPr lang="es-CO" dirty="0"/>
              <a:t>de un encargo fiduciario, que tendrá por objeto salvaguardar el acceso a la indemnización</a:t>
            </a:r>
            <a:r>
              <a:rPr lang="es-CO" dirty="0" smtClean="0"/>
              <a:t>, mediante </a:t>
            </a:r>
            <a:r>
              <a:rPr lang="es-CO" dirty="0"/>
              <a:t>la custodia del valor total que esta comporte, hasta que la víctima cumpla su mayoría de edad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endParaRPr lang="es-CO" dirty="0"/>
          </a:p>
          <a:p>
            <a:pPr algn="just"/>
            <a:r>
              <a:rPr lang="es-CO" dirty="0"/>
              <a:t>La Unidad para las Víctimas es la responsable de constituir el encargo en la empresa fiduciaria y asume </a:t>
            </a:r>
            <a:r>
              <a:rPr lang="es-CO" dirty="0" smtClean="0"/>
              <a:t>los costos </a:t>
            </a:r>
            <a:r>
              <a:rPr lang="es-CO" dirty="0"/>
              <a:t>de constitución y manejo del encargo fiduciario.</a:t>
            </a:r>
          </a:p>
        </p:txBody>
      </p:sp>
    </p:spTree>
    <p:extLst>
      <p:ext uri="{BB962C8B-B14F-4D97-AF65-F5344CB8AC3E}">
        <p14:creationId xmlns:p14="http://schemas.microsoft.com/office/powerpoint/2010/main" xmlns="" val="245766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>¿Cuáles son los recursos contra la decisión del registro?</a:t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es-CO" dirty="0" smtClean="0"/>
          </a:p>
          <a:p>
            <a:pPr algn="just"/>
            <a:r>
              <a:rPr lang="es-CO" dirty="0" smtClean="0"/>
              <a:t>Una </a:t>
            </a:r>
            <a:r>
              <a:rPr lang="es-CO" dirty="0"/>
              <a:t>vez notificada la </a:t>
            </a:r>
            <a:r>
              <a:rPr lang="es-CO" dirty="0" smtClean="0"/>
              <a:t>decisión </a:t>
            </a:r>
            <a:r>
              <a:rPr lang="es-CO" dirty="0"/>
              <a:t>de no inclusión en el registro, la persona tiene derecho a interponer los siguientes</a:t>
            </a:r>
          </a:p>
          <a:p>
            <a:r>
              <a:rPr lang="es-CO" dirty="0" smtClean="0"/>
              <a:t>Recursos </a:t>
            </a:r>
            <a:r>
              <a:rPr lang="es-CO" dirty="0"/>
              <a:t>contra esta decisión</a:t>
            </a:r>
            <a:r>
              <a:rPr lang="es-CO" dirty="0" smtClean="0"/>
              <a:t>.</a:t>
            </a:r>
          </a:p>
          <a:p>
            <a:r>
              <a:rPr lang="es-CO" b="1" u="sng" dirty="0" smtClean="0"/>
              <a:t>REPOSICION:</a:t>
            </a:r>
          </a:p>
          <a:p>
            <a:pPr algn="just"/>
            <a:r>
              <a:rPr lang="es-CO" dirty="0"/>
              <a:t>El solicitante podrá interponer el </a:t>
            </a:r>
            <a:r>
              <a:rPr lang="es-CO" b="1" dirty="0"/>
              <a:t>recurso de reposición</a:t>
            </a:r>
            <a:r>
              <a:rPr lang="es-CO" dirty="0"/>
              <a:t> ante el funcionario que tomó la </a:t>
            </a:r>
            <a:r>
              <a:rPr lang="es-CO" dirty="0" smtClean="0"/>
              <a:t>decisión dentro </a:t>
            </a:r>
            <a:r>
              <a:rPr lang="es-CO" dirty="0"/>
              <a:t>de los cinco (5) días siguientes a la notificación de la decisión.</a:t>
            </a:r>
          </a:p>
        </p:txBody>
      </p:sp>
    </p:spTree>
    <p:extLst>
      <p:ext uri="{BB962C8B-B14F-4D97-AF65-F5344CB8AC3E}">
        <p14:creationId xmlns:p14="http://schemas.microsoft.com/office/powerpoint/2010/main" xmlns="" val="313733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Apelación: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CO" b="1" dirty="0" smtClean="0"/>
          </a:p>
          <a:p>
            <a:pPr algn="just"/>
            <a:r>
              <a:rPr lang="es-CO" dirty="0" smtClean="0"/>
              <a:t>El </a:t>
            </a:r>
            <a:r>
              <a:rPr lang="es-CO" dirty="0"/>
              <a:t>solicitante podrá interponer el recurso de apelación contra la decisión, que resuelve el </a:t>
            </a:r>
            <a:r>
              <a:rPr lang="es-CO" dirty="0" smtClean="0"/>
              <a:t>recurso de </a:t>
            </a:r>
            <a:r>
              <a:rPr lang="es-CO" dirty="0"/>
              <a:t>reposición dentro de los cinco (5) días siguientes a la notificación de esta </a:t>
            </a:r>
            <a:r>
              <a:rPr lang="es-CO" dirty="0" smtClean="0"/>
              <a:t>Decisión </a:t>
            </a:r>
            <a:r>
              <a:rPr lang="es-CO" dirty="0"/>
              <a:t>y ante </a:t>
            </a:r>
            <a:r>
              <a:rPr lang="es-CO" dirty="0" smtClean="0"/>
              <a:t>la directora </a:t>
            </a:r>
            <a:r>
              <a:rPr lang="es-CO" dirty="0"/>
              <a:t>de la Unidad para la Atención y Reparación a las Víctimas</a:t>
            </a:r>
          </a:p>
        </p:txBody>
      </p:sp>
    </p:spTree>
    <p:extLst>
      <p:ext uri="{BB962C8B-B14F-4D97-AF65-F5344CB8AC3E}">
        <p14:creationId xmlns:p14="http://schemas.microsoft.com/office/powerpoint/2010/main" xmlns="" val="30235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283</TotalTime>
  <Words>6473</Words>
  <Application>Microsoft Office PowerPoint</Application>
  <PresentationFormat>Presentación en pantalla (4:3)</PresentationFormat>
  <Paragraphs>275</Paragraphs>
  <Slides>76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76</vt:i4>
      </vt:variant>
    </vt:vector>
  </HeadingPairs>
  <TitlesOfParts>
    <vt:vector size="77" baseType="lpstr">
      <vt:lpstr>Brío</vt:lpstr>
      <vt:lpstr>Derecho a la Reparación Integral a las víctimas del conflicto armado</vt:lpstr>
      <vt:lpstr>PROCESO DE VALORACIÓN Y REGISTRO </vt:lpstr>
      <vt:lpstr>Diapositiva 3</vt:lpstr>
      <vt:lpstr>¿Qué pasa si no se presenta la declaración en los términos anteriores?</vt:lpstr>
      <vt:lpstr>Cuál es el término que tiene la Unidad para las Víctimas de adoptar la decisión de registro? </vt:lpstr>
      <vt:lpstr> </vt:lpstr>
      <vt:lpstr>¿Qué pasa si existe fraude en el Registro Único de Víctimas? </vt:lpstr>
      <vt:lpstr>¿Cuáles son los recursos contra la decisión del registro? </vt:lpstr>
      <vt:lpstr>Apelación:</vt:lpstr>
      <vt:lpstr> Recursos interpuestos por el Ministerio Público. </vt:lpstr>
      <vt:lpstr>Revocatoria de la Inscripción en el Registro Único de Víctimas. </vt:lpstr>
      <vt:lpstr> Revocatoria de la Inscripción en el Registro Único de Víctimas. </vt:lpstr>
      <vt:lpstr>  ¿Qué es la Reparación Integral?  </vt:lpstr>
      <vt:lpstr>¿Qué abarca la Reparación Integral?</vt:lpstr>
      <vt:lpstr>Diapositiva 15</vt:lpstr>
      <vt:lpstr>¿Cuál es la diferencia entre la Reparación y las demás medidas sociales?</vt:lpstr>
      <vt:lpstr>¿Qué es la Reparación Integral Individual?</vt:lpstr>
      <vt:lpstr>¿Quiénes tienen derecho a la Reparación Integral Individual?</vt:lpstr>
      <vt:lpstr>Diapositiva 19</vt:lpstr>
      <vt:lpstr>¿Qué significa reparar a las víctimas con enfoque diferencial?</vt:lpstr>
      <vt:lpstr>Diapositiva 21</vt:lpstr>
      <vt:lpstr>Diapositiva 22</vt:lpstr>
      <vt:lpstr>Si una víctima sufrió daños por violaciones a los Derechos Humanos o infracciones al Derecho Internacional Humanitario, ocurridas con anterioridad al 1° de enero de 1985, ¿tiene derecho a la Reparación Integral?</vt:lpstr>
      <vt:lpstr>¿Qué es la Reparación Colectiva?</vt:lpstr>
      <vt:lpstr>¿Quiénes tienen derecho a la Reparación Colectiva?</vt:lpstr>
      <vt:lpstr>Diapositiva 26</vt:lpstr>
      <vt:lpstr>A continuación, se señalan los sujetos de reparación colectiva que la Ley 1448 determinó:</vt:lpstr>
      <vt:lpstr>Diapositiva 28</vt:lpstr>
      <vt:lpstr>Diapositiva 29</vt:lpstr>
      <vt:lpstr>Diapositiva 30</vt:lpstr>
      <vt:lpstr>¿Qué son las medidas de rehabilitación?</vt:lpstr>
      <vt:lpstr>¿Qué son las medidas de restitución?</vt:lpstr>
      <vt:lpstr>¿De qué se trata la Restitución de Tierras?</vt:lpstr>
      <vt:lpstr>¿Qué es la indemnización administrativa?</vt:lpstr>
      <vt:lpstr>¿Tienen algún costo los trámites para acceder a la Reparación Integral?</vt:lpstr>
      <vt:lpstr>¿Se necesita de un abogado para realizar los trámites de Reparación Integral?</vt:lpstr>
      <vt:lpstr>¿De qué manera se puede acceder a las medidas de Reparación Integral?</vt:lpstr>
      <vt:lpstr>¿En qué consiste el componente de Reparación Integral Individual?</vt:lpstr>
      <vt:lpstr>¿Qué es el Plan de Atención, Asistencia y Reparación Integral (PAARI)?</vt:lpstr>
      <vt:lpstr>Diapositiva 40</vt:lpstr>
      <vt:lpstr>¿Quiénes son las personas víctimas con discapacidad?</vt:lpstr>
      <vt:lpstr>¿Una víctima en situación de discapacidad puede acceder a las medidas de Reparación Integral?</vt:lpstr>
      <vt:lpstr>¿Cómo se implementan las medidas de reparación definidas en los planes de Reparación Colectiva?</vt:lpstr>
      <vt:lpstr>Diapositiva 44</vt:lpstr>
      <vt:lpstr>¿Existe una ruta especial para grupos o comunidades étnicas?</vt:lpstr>
      <vt:lpstr>SATISFACCIÓN</vt:lpstr>
      <vt:lpstr>¿Cómo se realiza la exención del servicio militar de las víctimas del conflicto armado?</vt:lpstr>
      <vt:lpstr>Diapositiva 48</vt:lpstr>
      <vt:lpstr>Diapositiva 49</vt:lpstr>
      <vt:lpstr>Diapositiva 50</vt:lpstr>
      <vt:lpstr>REHABILITACIÓN</vt:lpstr>
      <vt:lpstr>Diapositiva 52</vt:lpstr>
      <vt:lpstr>RESTITUCIÓN</vt:lpstr>
      <vt:lpstr>RESTITUCIÓN </vt:lpstr>
      <vt:lpstr>Diapositiva 55</vt:lpstr>
      <vt:lpstr>¿Cómo acceder a las líneas de crédito establecidas para víctimas de la violencia?</vt:lpstr>
      <vt:lpstr>Diapositiva 57</vt:lpstr>
      <vt:lpstr>¿Existen medidas de reparación en materia de pasivos o deudas?</vt:lpstr>
      <vt:lpstr>Diapositiva 59</vt:lpstr>
      <vt:lpstr>¿Qué derechos tiene una víctima en situación de desplazamiento forzado?</vt:lpstr>
      <vt:lpstr>¿Existen algunas condiciones necesarias para el acompañamiento a los procesos de retorno o reubicación?</vt:lpstr>
      <vt:lpstr>Diapositiva 62</vt:lpstr>
      <vt:lpstr>Diapositiva 63</vt:lpstr>
      <vt:lpstr>INDEMNIZACIÓN ADMINISTRATIVA</vt:lpstr>
      <vt:lpstr>Diapositiva 65</vt:lpstr>
      <vt:lpstr>Diapositiva 66</vt:lpstr>
      <vt:lpstr>Diapositiva 67</vt:lpstr>
      <vt:lpstr>Diapositiva 68</vt:lpstr>
      <vt:lpstr>¿Cómo se distribuye la indemnización en caso de muerte o desaparición forzada de la víctima?</vt:lpstr>
      <vt:lpstr>Estado civil víctima</vt:lpstr>
      <vt:lpstr>Destinatarios</vt:lpstr>
      <vt:lpstr>Diapositiva 72</vt:lpstr>
      <vt:lpstr>En caso de haber recibido indemnización administrativa por la Ley 418 de 1997 o el Decreto 1290 de 2008, ¿la víctima puede recibir indemnización administrativa por la Ley 1448 de 2011?</vt:lpstr>
      <vt:lpstr>En caso de haber sido indemnizado administrativamente, ¿puede recibir la víctima indemnización por el mismo hecho mediante proceso judicial?</vt:lpstr>
      <vt:lpstr>¿Cuáles son las implicaciones de la reforma establecida en la Ley 1592 de diciembre de 2012 respecto a a las indemnizaciones ordenadas en el marco de la Ley de Justicia y Paz?</vt:lpstr>
      <vt:lpstr>¿Cómo se indemnizan a los niños, niñas y adolescentes víctimas del conflicto armado?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a la Reparación Integral a las víctimas del conflicto armado</dc:title>
  <dc:creator>Grupo</dc:creator>
  <cp:lastModifiedBy>humberto</cp:lastModifiedBy>
  <cp:revision>68</cp:revision>
  <dcterms:created xsi:type="dcterms:W3CDTF">2015-03-31T21:00:29Z</dcterms:created>
  <dcterms:modified xsi:type="dcterms:W3CDTF">2015-04-09T23:08:39Z</dcterms:modified>
</cp:coreProperties>
</file>